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5"/>
  </p:notesMasterIdLst>
  <p:handoutMasterIdLst>
    <p:handoutMasterId r:id="rId116"/>
  </p:handoutMasterIdLst>
  <p:sldIdLst>
    <p:sldId id="268" r:id="rId5"/>
    <p:sldId id="269" r:id="rId6"/>
    <p:sldId id="288" r:id="rId7"/>
    <p:sldId id="274" r:id="rId8"/>
    <p:sldId id="328" r:id="rId9"/>
    <p:sldId id="278" r:id="rId10"/>
    <p:sldId id="327" r:id="rId11"/>
    <p:sldId id="277" r:id="rId12"/>
    <p:sldId id="326" r:id="rId13"/>
    <p:sldId id="275" r:id="rId14"/>
    <p:sldId id="329" r:id="rId15"/>
    <p:sldId id="276" r:id="rId16"/>
    <p:sldId id="330" r:id="rId17"/>
    <p:sldId id="270" r:id="rId18"/>
    <p:sldId id="331" r:id="rId19"/>
    <p:sldId id="271" r:id="rId20"/>
    <p:sldId id="332" r:id="rId21"/>
    <p:sldId id="272" r:id="rId22"/>
    <p:sldId id="333" r:id="rId23"/>
    <p:sldId id="273" r:id="rId24"/>
    <p:sldId id="334" r:id="rId25"/>
    <p:sldId id="335" r:id="rId26"/>
    <p:sldId id="289" r:id="rId27"/>
    <p:sldId id="318" r:id="rId28"/>
    <p:sldId id="317" r:id="rId29"/>
    <p:sldId id="282" r:id="rId30"/>
    <p:sldId id="283" r:id="rId31"/>
    <p:sldId id="284" r:id="rId32"/>
    <p:sldId id="368" r:id="rId33"/>
    <p:sldId id="313" r:id="rId34"/>
    <p:sldId id="314" r:id="rId35"/>
    <p:sldId id="315" r:id="rId36"/>
    <p:sldId id="370" r:id="rId37"/>
    <p:sldId id="310" r:id="rId38"/>
    <p:sldId id="311" r:id="rId39"/>
    <p:sldId id="312" r:id="rId40"/>
    <p:sldId id="369" r:id="rId41"/>
    <p:sldId id="285" r:id="rId42"/>
    <p:sldId id="287" r:id="rId43"/>
    <p:sldId id="286" r:id="rId44"/>
    <p:sldId id="372" r:id="rId45"/>
    <p:sldId id="304" r:id="rId46"/>
    <p:sldId id="305" r:id="rId47"/>
    <p:sldId id="319" r:id="rId48"/>
    <p:sldId id="320" r:id="rId49"/>
    <p:sldId id="321" r:id="rId50"/>
    <p:sldId id="306" r:id="rId51"/>
    <p:sldId id="376" r:id="rId52"/>
    <p:sldId id="279" r:id="rId53"/>
    <p:sldId id="280" r:id="rId54"/>
    <p:sldId id="281" r:id="rId55"/>
    <p:sldId id="375" r:id="rId56"/>
    <p:sldId id="294" r:id="rId57"/>
    <p:sldId id="295" r:id="rId58"/>
    <p:sldId id="293" r:id="rId59"/>
    <p:sldId id="374" r:id="rId60"/>
    <p:sldId id="299" r:id="rId61"/>
    <p:sldId id="300" r:id="rId62"/>
    <p:sldId id="301" r:id="rId63"/>
    <p:sldId id="373" r:id="rId64"/>
    <p:sldId id="302" r:id="rId65"/>
    <p:sldId id="303" r:id="rId66"/>
    <p:sldId id="379" r:id="rId67"/>
    <p:sldId id="371" r:id="rId68"/>
    <p:sldId id="307" r:id="rId69"/>
    <p:sldId id="308" r:id="rId70"/>
    <p:sldId id="309" r:id="rId71"/>
    <p:sldId id="377" r:id="rId72"/>
    <p:sldId id="290" r:id="rId73"/>
    <p:sldId id="291" r:id="rId74"/>
    <p:sldId id="292" r:id="rId75"/>
    <p:sldId id="378" r:id="rId76"/>
    <p:sldId id="296" r:id="rId77"/>
    <p:sldId id="297" r:id="rId78"/>
    <p:sldId id="298" r:id="rId79"/>
    <p:sldId id="323" r:id="rId80"/>
    <p:sldId id="324" r:id="rId81"/>
    <p:sldId id="32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36CB6D-F319-4842-987A-AFA3489245FF}">
          <p14:sldIdLst>
            <p14:sldId id="268"/>
            <p14:sldId id="269"/>
            <p14:sldId id="288"/>
            <p14:sldId id="274"/>
            <p14:sldId id="328"/>
            <p14:sldId id="278"/>
            <p14:sldId id="327"/>
            <p14:sldId id="277"/>
            <p14:sldId id="326"/>
            <p14:sldId id="275"/>
            <p14:sldId id="329"/>
            <p14:sldId id="276"/>
            <p14:sldId id="330"/>
            <p14:sldId id="270"/>
            <p14:sldId id="331"/>
            <p14:sldId id="271"/>
            <p14:sldId id="332"/>
            <p14:sldId id="272"/>
            <p14:sldId id="333"/>
            <p14:sldId id="273"/>
            <p14:sldId id="334"/>
            <p14:sldId id="335"/>
            <p14:sldId id="289"/>
            <p14:sldId id="318"/>
            <p14:sldId id="317"/>
            <p14:sldId id="282"/>
            <p14:sldId id="283"/>
            <p14:sldId id="284"/>
            <p14:sldId id="368"/>
            <p14:sldId id="313"/>
            <p14:sldId id="314"/>
            <p14:sldId id="315"/>
            <p14:sldId id="370"/>
            <p14:sldId id="310"/>
            <p14:sldId id="311"/>
            <p14:sldId id="312"/>
            <p14:sldId id="369"/>
            <p14:sldId id="285"/>
            <p14:sldId id="287"/>
            <p14:sldId id="286"/>
            <p14:sldId id="372"/>
            <p14:sldId id="304"/>
            <p14:sldId id="305"/>
            <p14:sldId id="319"/>
            <p14:sldId id="320"/>
            <p14:sldId id="321"/>
            <p14:sldId id="306"/>
            <p14:sldId id="376"/>
            <p14:sldId id="279"/>
            <p14:sldId id="280"/>
            <p14:sldId id="281"/>
            <p14:sldId id="375"/>
            <p14:sldId id="294"/>
            <p14:sldId id="295"/>
            <p14:sldId id="293"/>
            <p14:sldId id="374"/>
            <p14:sldId id="299"/>
            <p14:sldId id="300"/>
            <p14:sldId id="301"/>
            <p14:sldId id="373"/>
            <p14:sldId id="302"/>
            <p14:sldId id="303"/>
            <p14:sldId id="379"/>
            <p14:sldId id="371"/>
            <p14:sldId id="307"/>
            <p14:sldId id="308"/>
            <p14:sldId id="309"/>
            <p14:sldId id="377"/>
            <p14:sldId id="290"/>
            <p14:sldId id="291"/>
            <p14:sldId id="292"/>
            <p14:sldId id="378"/>
            <p14:sldId id="296"/>
            <p14:sldId id="297"/>
            <p14:sldId id="298"/>
            <p14:sldId id="323"/>
            <p14:sldId id="324"/>
            <p14:sldId id="32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5171" autoAdjust="0"/>
  </p:normalViewPr>
  <p:slideViewPr>
    <p:cSldViewPr snapToGrid="0">
      <p:cViewPr>
        <p:scale>
          <a:sx n="100" d="100"/>
          <a:sy n="100" d="100"/>
        </p:scale>
        <p:origin x="-2922" y="-7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3/23/2017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3/23/2017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3/23/2017</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3/23/2017</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3/23/2017</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3/23/2017</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3/23/2017</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3/23/2017</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3/23/2017</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3/23/2017</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3/23/2017</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3/23/2017</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100" y="704980"/>
            <a:ext cx="7823200" cy="2228720"/>
          </a:xfrm>
        </p:spPr>
        <p:txBody>
          <a:bodyPr>
            <a:normAutofit/>
          </a:bodyPr>
          <a:lstStyle/>
          <a:p>
            <a:r>
              <a:rPr lang="en-US" sz="6600" dirty="0"/>
              <a:t>Home Sweet Home</a:t>
            </a:r>
          </a:p>
        </p:txBody>
      </p:sp>
      <p:sp>
        <p:nvSpPr>
          <p:cNvPr id="3" name="Subtitle 2"/>
          <p:cNvSpPr>
            <a:spLocks noGrp="1"/>
          </p:cNvSpPr>
          <p:nvPr>
            <p:ph type="subTitle" idx="1"/>
          </p:nvPr>
        </p:nvSpPr>
        <p:spPr>
          <a:xfrm>
            <a:off x="292100" y="3029080"/>
            <a:ext cx="6858000" cy="717420"/>
          </a:xfrm>
        </p:spPr>
        <p:txBody>
          <a:bodyPr>
            <a:normAutofit lnSpcReduction="10000"/>
          </a:bodyPr>
          <a:lstStyle/>
          <a:p>
            <a:r>
              <a:rPr lang="en-US" sz="4800" dirty="0"/>
              <a:t>Requirements Report.</a:t>
            </a:r>
          </a:p>
          <a:p>
            <a:endParaRPr lang="en-US" dirty="0"/>
          </a:p>
        </p:txBody>
      </p:sp>
      <p:sp>
        <p:nvSpPr>
          <p:cNvPr id="4" name="TextBox 3"/>
          <p:cNvSpPr txBox="1"/>
          <p:nvPr/>
        </p:nvSpPr>
        <p:spPr>
          <a:xfrm>
            <a:off x="292100" y="3746500"/>
            <a:ext cx="4686300" cy="461665"/>
          </a:xfrm>
          <a:prstGeom prst="rect">
            <a:avLst/>
          </a:prstGeom>
          <a:noFill/>
        </p:spPr>
        <p:txBody>
          <a:bodyPr wrap="square" rtlCol="0">
            <a:spAutoFit/>
          </a:bodyPr>
          <a:lstStyle/>
          <a:p>
            <a:pPr algn="ctr"/>
            <a:r>
              <a:rPr lang="en-US" sz="2400" dirty="0"/>
              <a:t>Jonathan Dowe &amp; Sandro Britto</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5705578"/>
              </p:ext>
            </p:extLst>
          </p:nvPr>
        </p:nvGraphicFramePr>
        <p:xfrm>
          <a:off x="2247900" y="2057400"/>
          <a:ext cx="9105900" cy="4221480"/>
        </p:xfrm>
        <a:graphic>
          <a:graphicData uri="http://schemas.openxmlformats.org/drawingml/2006/table">
            <a:tbl>
              <a:tblPr/>
              <a:tblGrid>
                <a:gridCol w="3035300">
                  <a:extLst>
                    <a:ext uri="{9D8B030D-6E8A-4147-A177-3AD203B41FA5}">
                      <a16:colId xmlns:a16="http://schemas.microsoft.com/office/drawing/2014/main" val="3303711608"/>
                    </a:ext>
                  </a:extLst>
                </a:gridCol>
                <a:gridCol w="3035300">
                  <a:extLst>
                    <a:ext uri="{9D8B030D-6E8A-4147-A177-3AD203B41FA5}">
                      <a16:colId xmlns:a16="http://schemas.microsoft.com/office/drawing/2014/main" val="2765975656"/>
                    </a:ext>
                  </a:extLst>
                </a:gridCol>
                <a:gridCol w="3035300">
                  <a:extLst>
                    <a:ext uri="{9D8B030D-6E8A-4147-A177-3AD203B41FA5}">
                      <a16:colId xmlns:a16="http://schemas.microsoft.com/office/drawing/2014/main" val="2997458316"/>
                    </a:ext>
                  </a:extLst>
                </a:gridCol>
              </a:tblGrid>
              <a:tr h="343877">
                <a:tc gridSpan="3">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Class: </a:t>
                      </a:r>
                      <a:r>
                        <a:rPr lang="en-US" sz="1800" b="0" i="0" u="none" strike="noStrike" dirty="0">
                          <a:solidFill>
                            <a:srgbClr val="000000"/>
                          </a:solidFill>
                          <a:effectLst/>
                          <a:latin typeface="Arial" panose="020B0604020202020204" pitchFamily="34" charset="0"/>
                        </a:rPr>
                        <a:t>Customer</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512155"/>
                  </a:ext>
                </a:extLst>
              </a:tr>
              <a:tr h="343877">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Responsibilities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Operations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Collaborators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6384301"/>
                  </a:ext>
                </a:extLst>
              </a:tr>
              <a:tr h="2969846">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Call for vendor Appointments </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Call for Empty appointments</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Call to Make offer</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Call to withdraw offer</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Buy property</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Receive Mail listings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Vendor Appointment</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Empty Appointment</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Offer</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Offer Withdraw</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Mail Listings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Manager</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Vendor</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504235"/>
                  </a:ext>
                </a:extLst>
              </a:tr>
            </a:tbl>
          </a:graphicData>
        </a:graphic>
      </p:graphicFrame>
      <p:sp>
        <p:nvSpPr>
          <p:cNvPr id="5"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67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1436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3112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6544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178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0974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10249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3683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11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8797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5307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property File</a:t>
            </a:r>
          </a:p>
        </p:txBody>
      </p:sp>
      <p:sp>
        <p:nvSpPr>
          <p:cNvPr id="3" name="Content Placeholder 2"/>
          <p:cNvSpPr>
            <a:spLocks noGrp="1"/>
          </p:cNvSpPr>
          <p:nvPr>
            <p:ph idx="1"/>
          </p:nvPr>
        </p:nvSpPr>
        <p:spPr/>
        <p:txBody>
          <a:bodyPr/>
          <a:lstStyle/>
          <a:p>
            <a:r>
              <a:rPr lang="en-US" dirty="0"/>
              <a:t>The Property File Contain all the properties that HSH manages for Vendors as well as properties that do not have a vendor for various reasons, such a foreclosure, death, etc.</a:t>
            </a:r>
          </a:p>
        </p:txBody>
      </p:sp>
    </p:spTree>
    <p:extLst>
      <p:ext uri="{BB962C8B-B14F-4D97-AF65-F5344CB8AC3E}">
        <p14:creationId xmlns:p14="http://schemas.microsoft.com/office/powerpoint/2010/main" val="16554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0615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82126707"/>
              </p:ext>
            </p:extLst>
          </p:nvPr>
        </p:nvGraphicFramePr>
        <p:xfrm>
          <a:off x="1981200" y="2061555"/>
          <a:ext cx="9372600" cy="4538750"/>
        </p:xfrm>
        <a:graphic>
          <a:graphicData uri="http://schemas.openxmlformats.org/drawingml/2006/table">
            <a:tbl>
              <a:tblPr/>
              <a:tblGrid>
                <a:gridCol w="3124200">
                  <a:extLst>
                    <a:ext uri="{9D8B030D-6E8A-4147-A177-3AD203B41FA5}">
                      <a16:colId xmlns:a16="http://schemas.microsoft.com/office/drawing/2014/main" val="2579346085"/>
                    </a:ext>
                  </a:extLst>
                </a:gridCol>
                <a:gridCol w="3124200">
                  <a:extLst>
                    <a:ext uri="{9D8B030D-6E8A-4147-A177-3AD203B41FA5}">
                      <a16:colId xmlns:a16="http://schemas.microsoft.com/office/drawing/2014/main" val="954330202"/>
                    </a:ext>
                  </a:extLst>
                </a:gridCol>
                <a:gridCol w="3124200">
                  <a:extLst>
                    <a:ext uri="{9D8B030D-6E8A-4147-A177-3AD203B41FA5}">
                      <a16:colId xmlns:a16="http://schemas.microsoft.com/office/drawing/2014/main" val="82847010"/>
                    </a:ext>
                  </a:extLst>
                </a:gridCol>
              </a:tblGrid>
              <a:tr h="331516">
                <a:tc gridSpan="3">
                  <a:txBody>
                    <a:bodyPr/>
                    <a:lstStyle/>
                    <a:p>
                      <a:pPr rtl="0" fontAlgn="t">
                        <a:spcBef>
                          <a:spcPts val="0"/>
                        </a:spcBef>
                        <a:spcAft>
                          <a:spcPts val="0"/>
                        </a:spcAft>
                      </a:pPr>
                      <a:r>
                        <a:rPr lang="en-US" sz="1000" b="1" i="0" u="none" strike="noStrike" dirty="0">
                          <a:solidFill>
                            <a:srgbClr val="000000"/>
                          </a:solidFill>
                          <a:effectLst/>
                          <a:latin typeface="Arial" panose="020B0604020202020204" pitchFamily="34" charset="0"/>
                        </a:rPr>
                        <a:t>Class: Property File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0231291"/>
                  </a:ext>
                </a:extLst>
              </a:tr>
              <a:tr h="331516">
                <a:tc>
                  <a:txBody>
                    <a:bodyPr/>
                    <a:lstStyle/>
                    <a:p>
                      <a:pPr rtl="0" fontAlgn="t">
                        <a:spcBef>
                          <a:spcPts val="0"/>
                        </a:spcBef>
                        <a:spcAft>
                          <a:spcPts val="0"/>
                        </a:spcAft>
                      </a:pPr>
                      <a:r>
                        <a:rPr lang="en-US" sz="1000" b="1" i="0" u="none" strike="noStrike" dirty="0">
                          <a:solidFill>
                            <a:srgbClr val="000000"/>
                          </a:solidFill>
                          <a:effectLst/>
                          <a:latin typeface="Arial" panose="020B0604020202020204" pitchFamily="34" charset="0"/>
                        </a:rPr>
                        <a:t>Responsibilities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effectLst/>
                          <a:latin typeface="Arial" panose="020B0604020202020204" pitchFamily="34" charset="0"/>
                        </a:rPr>
                        <a:t>Operations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effectLst/>
                          <a:latin typeface="Arial" panose="020B0604020202020204" pitchFamily="34" charset="0"/>
                        </a:rPr>
                        <a:t>Collaborators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621818"/>
                  </a:ext>
                </a:extLst>
              </a:tr>
              <a:tr h="3875718">
                <a:tc>
                  <a:txBody>
                    <a:bodyPr/>
                    <a:lstStyle/>
                    <a:p>
                      <a:pPr rtl="0" fontAlgn="t">
                        <a:spcBef>
                          <a:spcPts val="0"/>
                        </a:spcBef>
                        <a:spcAft>
                          <a:spcPts val="0"/>
                        </a:spcAft>
                      </a:pPr>
                      <a:r>
                        <a:rPr lang="en-US" sz="1000" b="0" i="0" u="none" strike="noStrike" dirty="0">
                          <a:solidFill>
                            <a:srgbClr val="000000"/>
                          </a:solidFill>
                          <a:effectLst/>
                          <a:latin typeface="Arial" panose="020B0604020202020204" pitchFamily="34" charset="0"/>
                        </a:rPr>
                        <a:t>Keep Track of all properties that are currently in the HSH system</a:t>
                      </a:r>
                      <a:endParaRPr lang="en-US" dirty="0">
                        <a:effectLst/>
                      </a:endParaRPr>
                    </a:p>
                    <a:p>
                      <a:pPr fontAlgn="t"/>
                      <a:br>
                        <a:rPr lang="en-US" dirty="0">
                          <a:effectLst/>
                        </a:rPr>
                      </a:br>
                      <a:br>
                        <a:rPr lang="en-US" dirty="0">
                          <a:effectLst/>
                        </a:rPr>
                      </a:b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Arial" panose="020B0604020202020204" pitchFamily="34" charset="0"/>
                        </a:rPr>
                        <a:t>Mail listing</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Advertisement</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Property check</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Offer </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Offer Withdraw</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Create Property</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Vendor Withdraw</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Sold</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Arial" panose="020B0604020202020204" pitchFamily="34" charset="0"/>
                        </a:rPr>
                        <a:t>Manager</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Vendor</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Customer</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414470"/>
                  </a:ext>
                </a:extLst>
              </a:tr>
            </a:tbl>
          </a:graphicData>
        </a:graphic>
      </p:graphicFrame>
      <p:sp>
        <p:nvSpPr>
          <p:cNvPr id="5" name="Rectangle 1"/>
          <p:cNvSpPr>
            <a:spLocks noChangeArrowheads="1"/>
          </p:cNvSpPr>
          <p:nvPr/>
        </p:nvSpPr>
        <p:spPr bwMode="auto">
          <a:xfrm>
            <a:off x="-3516923" y="-233065"/>
            <a:ext cx="192258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35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harry signs ltd</a:t>
            </a:r>
          </a:p>
        </p:txBody>
      </p:sp>
      <p:sp>
        <p:nvSpPr>
          <p:cNvPr id="3" name="Content Placeholder 2"/>
          <p:cNvSpPr>
            <a:spLocks noGrp="1"/>
          </p:cNvSpPr>
          <p:nvPr>
            <p:ph idx="1"/>
          </p:nvPr>
        </p:nvSpPr>
        <p:spPr/>
        <p:txBody>
          <a:bodyPr/>
          <a:lstStyle/>
          <a:p>
            <a:r>
              <a:rPr lang="en-US" dirty="0"/>
              <a:t>Harry Signs Ltd is a trusted Partner of HSH. They will put up a sign for properties that are being sold by HSH as soon as they are informed of the sale. They also updated the for sale signs to reflect when an offer has been placed with a sale Pending sign and updating it back to a for sale sign if the offer is withdrawn. They will also update the property with a sold sign when notified. These signs allow for people who may be local to the area who may be in need of a house for various reasons to see that there is one for sale, thus creating a potential sale</a:t>
            </a:r>
          </a:p>
        </p:txBody>
      </p:sp>
    </p:spTree>
    <p:extLst>
      <p:ext uri="{BB962C8B-B14F-4D97-AF65-F5344CB8AC3E}">
        <p14:creationId xmlns:p14="http://schemas.microsoft.com/office/powerpoint/2010/main" val="19035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Harry Signs Ltd Card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07055656"/>
              </p:ext>
            </p:extLst>
          </p:nvPr>
        </p:nvGraphicFramePr>
        <p:xfrm>
          <a:off x="1981200" y="2057401"/>
          <a:ext cx="9372600" cy="4659283"/>
        </p:xfrm>
        <a:graphic>
          <a:graphicData uri="http://schemas.openxmlformats.org/drawingml/2006/table">
            <a:tbl>
              <a:tblPr/>
              <a:tblGrid>
                <a:gridCol w="3124200">
                  <a:extLst>
                    <a:ext uri="{9D8B030D-6E8A-4147-A177-3AD203B41FA5}">
                      <a16:colId xmlns:a16="http://schemas.microsoft.com/office/drawing/2014/main" val="2836970765"/>
                    </a:ext>
                  </a:extLst>
                </a:gridCol>
                <a:gridCol w="3124200">
                  <a:extLst>
                    <a:ext uri="{9D8B030D-6E8A-4147-A177-3AD203B41FA5}">
                      <a16:colId xmlns:a16="http://schemas.microsoft.com/office/drawing/2014/main" val="3885016385"/>
                    </a:ext>
                  </a:extLst>
                </a:gridCol>
                <a:gridCol w="3124200">
                  <a:extLst>
                    <a:ext uri="{9D8B030D-6E8A-4147-A177-3AD203B41FA5}">
                      <a16:colId xmlns:a16="http://schemas.microsoft.com/office/drawing/2014/main" val="4054345045"/>
                    </a:ext>
                  </a:extLst>
                </a:gridCol>
              </a:tblGrid>
              <a:tr h="432829">
                <a:tc gridSpan="3">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Class: </a:t>
                      </a:r>
                      <a:r>
                        <a:rPr lang="en-US" sz="2000" b="0" i="0" u="none" strike="noStrike" dirty="0">
                          <a:solidFill>
                            <a:srgbClr val="000000"/>
                          </a:solidFill>
                          <a:effectLst/>
                          <a:latin typeface="Arial" panose="020B0604020202020204" pitchFamily="34" charset="0"/>
                        </a:rPr>
                        <a:t>Harry Signs Ltd.</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80170269"/>
                  </a:ext>
                </a:extLst>
              </a:tr>
              <a:tr h="432829">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Responsibilities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Operations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Collaborators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239612"/>
                  </a:ext>
                </a:extLst>
              </a:tr>
              <a:tr h="3793625">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Put up for sale signs on properties</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Update for sale signs to sale pending signs</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Change sale pending signs to for sale signs upon offer withdraw</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Take down pending signs on sold property</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Create Sale</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Offer</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Offer Withdraw</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Sold</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Manager</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861282"/>
                  </a:ext>
                </a:extLst>
              </a:tr>
            </a:tbl>
          </a:graphicData>
        </a:graphic>
      </p:graphicFrame>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local paper</a:t>
            </a:r>
          </a:p>
        </p:txBody>
      </p:sp>
      <p:sp>
        <p:nvSpPr>
          <p:cNvPr id="3" name="Content Placeholder 2"/>
          <p:cNvSpPr>
            <a:spLocks noGrp="1"/>
          </p:cNvSpPr>
          <p:nvPr>
            <p:ph idx="1"/>
          </p:nvPr>
        </p:nvSpPr>
        <p:spPr>
          <a:xfrm>
            <a:off x="1981200" y="1920744"/>
            <a:ext cx="9372600" cy="4483101"/>
          </a:xfrm>
        </p:spPr>
        <p:txBody>
          <a:bodyPr/>
          <a:lstStyle/>
          <a:p>
            <a:r>
              <a:rPr lang="en-US" dirty="0"/>
              <a:t>The local Paper is a good source of tapping into potential customers. HSH will send a list of Featured properties to put in the papers ad s </a:t>
            </a:r>
          </a:p>
        </p:txBody>
      </p:sp>
    </p:spTree>
    <p:extLst>
      <p:ext uri="{BB962C8B-B14F-4D97-AF65-F5344CB8AC3E}">
        <p14:creationId xmlns:p14="http://schemas.microsoft.com/office/powerpoint/2010/main" val="57400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Paper Card</a:t>
            </a:r>
          </a:p>
        </p:txBody>
      </p:sp>
      <p:graphicFrame>
        <p:nvGraphicFramePr>
          <p:cNvPr id="4" name="Content Placeholder 3"/>
          <p:cNvGraphicFramePr>
            <a:graphicFrameLocks noGrp="1"/>
          </p:cNvGraphicFramePr>
          <p:nvPr>
            <p:ph idx="1"/>
          </p:nvPr>
        </p:nvGraphicFramePr>
        <p:xfrm>
          <a:off x="3695700" y="3282950"/>
          <a:ext cx="5943600" cy="1892300"/>
        </p:xfrm>
        <a:graphic>
          <a:graphicData uri="http://schemas.openxmlformats.org/drawingml/2006/table">
            <a:tbl>
              <a:tblPr/>
              <a:tblGrid>
                <a:gridCol w="1981200">
                  <a:extLst>
                    <a:ext uri="{9D8B030D-6E8A-4147-A177-3AD203B41FA5}">
                      <a16:colId xmlns:a16="http://schemas.microsoft.com/office/drawing/2014/main" val="1881033993"/>
                    </a:ext>
                  </a:extLst>
                </a:gridCol>
                <a:gridCol w="1981200">
                  <a:extLst>
                    <a:ext uri="{9D8B030D-6E8A-4147-A177-3AD203B41FA5}">
                      <a16:colId xmlns:a16="http://schemas.microsoft.com/office/drawing/2014/main" val="2131884821"/>
                    </a:ext>
                  </a:extLst>
                </a:gridCol>
                <a:gridCol w="1981200">
                  <a:extLst>
                    <a:ext uri="{9D8B030D-6E8A-4147-A177-3AD203B41FA5}">
                      <a16:colId xmlns:a16="http://schemas.microsoft.com/office/drawing/2014/main" val="180175954"/>
                    </a:ext>
                  </a:extLst>
                </a:gridCol>
              </a:tblGrid>
              <a:tr h="266700">
                <a:tc gridSpan="3">
                  <a:txBody>
                    <a:bodyPr/>
                    <a:lstStyle/>
                    <a:p>
                      <a:pPr rtl="0" fontAlgn="t">
                        <a:spcBef>
                          <a:spcPts val="0"/>
                        </a:spcBef>
                        <a:spcAft>
                          <a:spcPts val="0"/>
                        </a:spcAft>
                      </a:pPr>
                      <a:r>
                        <a:rPr lang="en-US" sz="1000" b="1" i="0" u="none" strike="noStrike" dirty="0">
                          <a:solidFill>
                            <a:srgbClr val="000000"/>
                          </a:solidFill>
                          <a:effectLst/>
                          <a:latin typeface="Arial" panose="020B0604020202020204" pitchFamily="34" charset="0"/>
                        </a:rPr>
                        <a:t>Class: </a:t>
                      </a:r>
                      <a:r>
                        <a:rPr lang="en-US" sz="1000" b="0" i="0" u="none" strike="noStrike" dirty="0">
                          <a:solidFill>
                            <a:srgbClr val="000000"/>
                          </a:solidFill>
                          <a:effectLst/>
                          <a:latin typeface="Arial" panose="020B0604020202020204" pitchFamily="34" charset="0"/>
                        </a:rPr>
                        <a:t> Local Paper</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8104156"/>
                  </a:ext>
                </a:extLst>
              </a:tr>
              <a:tr h="0">
                <a:tc>
                  <a:txBody>
                    <a:bodyPr/>
                    <a:lstStyle/>
                    <a:p>
                      <a:pPr rtl="0" fontAlgn="t">
                        <a:spcBef>
                          <a:spcPts val="0"/>
                        </a:spcBef>
                        <a:spcAft>
                          <a:spcPts val="0"/>
                        </a:spcAft>
                      </a:pPr>
                      <a:r>
                        <a:rPr lang="en-US" sz="1000" b="1" i="0" u="none" strike="noStrike" dirty="0">
                          <a:solidFill>
                            <a:srgbClr val="000000"/>
                          </a:solidFill>
                          <a:effectLst/>
                          <a:latin typeface="Arial" panose="020B0604020202020204" pitchFamily="34" charset="0"/>
                        </a:rPr>
                        <a:t>Responsibilities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effectLst/>
                          <a:latin typeface="Arial" panose="020B0604020202020204" pitchFamily="34" charset="0"/>
                        </a:rPr>
                        <a:t>Operations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effectLst/>
                          <a:latin typeface="Arial" panose="020B0604020202020204" pitchFamily="34" charset="0"/>
                        </a:rPr>
                        <a:t>Collaborators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077182"/>
                  </a:ext>
                </a:extLst>
              </a:tr>
              <a:tr h="1333500">
                <a:tc>
                  <a:txBody>
                    <a:bodyPr/>
                    <a:lstStyle/>
                    <a:p>
                      <a:pPr rtl="0" fontAlgn="t">
                        <a:spcBef>
                          <a:spcPts val="0"/>
                        </a:spcBef>
                        <a:spcAft>
                          <a:spcPts val="0"/>
                        </a:spcAft>
                      </a:pPr>
                      <a:r>
                        <a:rPr lang="en-US" sz="1000" b="0" i="0" u="none" strike="noStrike" dirty="0">
                          <a:solidFill>
                            <a:srgbClr val="000000"/>
                          </a:solidFill>
                          <a:effectLst/>
                          <a:latin typeface="Arial" panose="020B0604020202020204" pitchFamily="34" charset="0"/>
                        </a:rPr>
                        <a:t>Receive property ads from Manager Class</a:t>
                      </a:r>
                      <a:endParaRPr lang="en-US" dirty="0">
                        <a:effectLst/>
                      </a:endParaRPr>
                    </a:p>
                    <a:p>
                      <a:pPr rtl="0" fontAlgn="t">
                        <a:spcBef>
                          <a:spcPts val="0"/>
                        </a:spcBef>
                        <a:spcAft>
                          <a:spcPts val="0"/>
                        </a:spcAft>
                      </a:pPr>
                      <a:br>
                        <a:rPr lang="en-US" dirty="0">
                          <a:effectLst/>
                        </a:rPr>
                      </a:br>
                      <a:r>
                        <a:rPr lang="en-US" sz="1000" b="0" i="0" u="none" strike="noStrike" dirty="0">
                          <a:solidFill>
                            <a:srgbClr val="000000"/>
                          </a:solidFill>
                          <a:effectLst/>
                          <a:latin typeface="Arial" panose="020B0604020202020204" pitchFamily="34" charset="0"/>
                        </a:rPr>
                        <a:t>Post Property ads in Paper</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Arial" panose="020B0604020202020204" pitchFamily="34" charset="0"/>
                        </a:rPr>
                        <a:t>Advertisement</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Arial" panose="020B0604020202020204" pitchFamily="34" charset="0"/>
                        </a:rPr>
                        <a:t>Manager</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8100639"/>
                  </a:ext>
                </a:extLst>
              </a:tr>
            </a:tbl>
          </a:graphicData>
        </a:graphic>
      </p:graphicFrame>
      <p:sp>
        <p:nvSpPr>
          <p:cNvPr id="5"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929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tenant</a:t>
            </a:r>
          </a:p>
        </p:txBody>
      </p:sp>
      <p:sp>
        <p:nvSpPr>
          <p:cNvPr id="3" name="Content Placeholder 2"/>
          <p:cNvSpPr>
            <a:spLocks noGrp="1"/>
          </p:cNvSpPr>
          <p:nvPr>
            <p:ph idx="1"/>
          </p:nvPr>
        </p:nvSpPr>
        <p:spPr/>
        <p:txBody>
          <a:bodyPr/>
          <a:lstStyle/>
          <a:p>
            <a:r>
              <a:rPr lang="en-US" dirty="0"/>
              <a:t>The tenant of the landlord has little to no interaction with the system. The only thing the tenant does is pay rent</a:t>
            </a:r>
          </a:p>
        </p:txBody>
      </p:sp>
    </p:spTree>
    <p:extLst>
      <p:ext uri="{BB962C8B-B14F-4D97-AF65-F5344CB8AC3E}">
        <p14:creationId xmlns:p14="http://schemas.microsoft.com/office/powerpoint/2010/main" val="680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Tenant 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60923586"/>
              </p:ext>
            </p:extLst>
          </p:nvPr>
        </p:nvGraphicFramePr>
        <p:xfrm>
          <a:off x="2111433" y="2244436"/>
          <a:ext cx="9242367" cy="3458096"/>
        </p:xfrm>
        <a:graphic>
          <a:graphicData uri="http://schemas.openxmlformats.org/drawingml/2006/table">
            <a:tbl>
              <a:tblPr/>
              <a:tblGrid>
                <a:gridCol w="3080789">
                  <a:extLst>
                    <a:ext uri="{9D8B030D-6E8A-4147-A177-3AD203B41FA5}">
                      <a16:colId xmlns:a16="http://schemas.microsoft.com/office/drawing/2014/main" val="1446051690"/>
                    </a:ext>
                  </a:extLst>
                </a:gridCol>
                <a:gridCol w="3080789">
                  <a:extLst>
                    <a:ext uri="{9D8B030D-6E8A-4147-A177-3AD203B41FA5}">
                      <a16:colId xmlns:a16="http://schemas.microsoft.com/office/drawing/2014/main" val="2506108536"/>
                    </a:ext>
                  </a:extLst>
                </a:gridCol>
                <a:gridCol w="3080789">
                  <a:extLst>
                    <a:ext uri="{9D8B030D-6E8A-4147-A177-3AD203B41FA5}">
                      <a16:colId xmlns:a16="http://schemas.microsoft.com/office/drawing/2014/main" val="701601625"/>
                    </a:ext>
                  </a:extLst>
                </a:gridCol>
              </a:tblGrid>
              <a:tr h="563542">
                <a:tc gridSpan="3">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Class: </a:t>
                      </a:r>
                      <a:r>
                        <a:rPr lang="en-US" sz="2000" b="0" i="0" u="none" strike="noStrike" dirty="0">
                          <a:solidFill>
                            <a:srgbClr val="000000"/>
                          </a:solidFill>
                          <a:effectLst/>
                          <a:latin typeface="Arial" panose="020B0604020202020204" pitchFamily="34" charset="0"/>
                        </a:rPr>
                        <a:t>Tenant</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7320433"/>
                  </a:ext>
                </a:extLst>
              </a:tr>
              <a:tr h="563542">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Responsibilities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Operations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Collaborators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5026299"/>
                  </a:ext>
                </a:extLst>
              </a:tr>
              <a:tr h="2331012">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Pay Rent to HSH Manager</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Letting</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Manager</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Landlord</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1747611"/>
                  </a:ext>
                </a:extLst>
              </a:tr>
            </a:tbl>
          </a:graphicData>
        </a:graphic>
      </p:graphicFrame>
      <p:sp>
        <p:nvSpPr>
          <p:cNvPr id="5"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877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landlord</a:t>
            </a:r>
          </a:p>
        </p:txBody>
      </p:sp>
      <p:sp>
        <p:nvSpPr>
          <p:cNvPr id="3" name="Content Placeholder 2"/>
          <p:cNvSpPr>
            <a:spLocks noGrp="1"/>
          </p:cNvSpPr>
          <p:nvPr>
            <p:ph idx="1"/>
          </p:nvPr>
        </p:nvSpPr>
        <p:spPr/>
        <p:txBody>
          <a:bodyPr/>
          <a:lstStyle/>
          <a:p>
            <a:r>
              <a:rPr lang="en-US" dirty="0"/>
              <a:t>The landlords likes to collect his rent through HSH for various reasons such as, being disabled, distance from rental properties, etc. and thus HSH is able to receive a rent.</a:t>
            </a:r>
          </a:p>
          <a:p>
            <a:r>
              <a:rPr lang="en-US" dirty="0"/>
              <a:t>The landlord also will commission HSH to get their contractor to preform maintenance of the rental properties because of how great a deal HSH has with this contractor.</a:t>
            </a:r>
          </a:p>
        </p:txBody>
      </p:sp>
    </p:spTree>
    <p:extLst>
      <p:ext uri="{BB962C8B-B14F-4D97-AF65-F5344CB8AC3E}">
        <p14:creationId xmlns:p14="http://schemas.microsoft.com/office/powerpoint/2010/main" val="48670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Home Sweet Home</a:t>
            </a:r>
          </a:p>
        </p:txBody>
      </p:sp>
      <p:sp>
        <p:nvSpPr>
          <p:cNvPr id="3" name="Content Placeholder 2"/>
          <p:cNvSpPr>
            <a:spLocks noGrp="1"/>
          </p:cNvSpPr>
          <p:nvPr>
            <p:ph idx="1"/>
          </p:nvPr>
        </p:nvSpPr>
        <p:spPr/>
        <p:txBody>
          <a:bodyPr/>
          <a:lstStyle/>
          <a:p>
            <a:r>
              <a:rPr lang="en-US" dirty="0"/>
              <a:t>Alison recently inherited her father’s real estate agency, Home Sweet Home(HSH) after he passed in a car accident. She has decided to expand the business to the next-door premise with the $75,000 She received from her father’s will. The business has no outstanding debt. Through the business plan Alison decided to get a bank loan $125,000. The business plan also notes that there is a dire need to update their information systems, thus they have contacted us to build their new information system.</a:t>
            </a:r>
          </a:p>
          <a:p>
            <a:endParaRPr lang="en-US"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Landlord 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85147432"/>
              </p:ext>
            </p:extLst>
          </p:nvPr>
        </p:nvGraphicFramePr>
        <p:xfrm>
          <a:off x="1981200" y="2244436"/>
          <a:ext cx="9372600" cy="3906982"/>
        </p:xfrm>
        <a:graphic>
          <a:graphicData uri="http://schemas.openxmlformats.org/drawingml/2006/table">
            <a:tbl>
              <a:tblPr/>
              <a:tblGrid>
                <a:gridCol w="3124200">
                  <a:extLst>
                    <a:ext uri="{9D8B030D-6E8A-4147-A177-3AD203B41FA5}">
                      <a16:colId xmlns:a16="http://schemas.microsoft.com/office/drawing/2014/main" val="1162654250"/>
                    </a:ext>
                  </a:extLst>
                </a:gridCol>
                <a:gridCol w="3124200">
                  <a:extLst>
                    <a:ext uri="{9D8B030D-6E8A-4147-A177-3AD203B41FA5}">
                      <a16:colId xmlns:a16="http://schemas.microsoft.com/office/drawing/2014/main" val="3908917837"/>
                    </a:ext>
                  </a:extLst>
                </a:gridCol>
                <a:gridCol w="3124200">
                  <a:extLst>
                    <a:ext uri="{9D8B030D-6E8A-4147-A177-3AD203B41FA5}">
                      <a16:colId xmlns:a16="http://schemas.microsoft.com/office/drawing/2014/main" val="3268764118"/>
                    </a:ext>
                  </a:extLst>
                </a:gridCol>
              </a:tblGrid>
              <a:tr h="565484">
                <a:tc gridSpan="3">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Class: Landlord</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714559"/>
                  </a:ext>
                </a:extLst>
              </a:tr>
              <a:tr h="565484">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Responsibilities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Operations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Collaborators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9187201"/>
                  </a:ext>
                </a:extLst>
              </a:tr>
              <a:tr h="2776014">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Receive remaining rent from HSH</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Pay HSH for maintenance fees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Letting</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Maintain Property</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Manager</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Tenant</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7777070"/>
                  </a:ext>
                </a:extLst>
              </a:tr>
            </a:tbl>
          </a:graphicData>
        </a:graphic>
      </p:graphicFrame>
      <p:sp>
        <p:nvSpPr>
          <p:cNvPr id="5"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162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contractor</a:t>
            </a:r>
          </a:p>
        </p:txBody>
      </p:sp>
      <p:sp>
        <p:nvSpPr>
          <p:cNvPr id="3" name="Content Placeholder 2"/>
          <p:cNvSpPr>
            <a:spLocks noGrp="1"/>
          </p:cNvSpPr>
          <p:nvPr>
            <p:ph idx="1"/>
          </p:nvPr>
        </p:nvSpPr>
        <p:spPr/>
        <p:txBody>
          <a:bodyPr/>
          <a:lstStyle/>
          <a:p>
            <a:r>
              <a:rPr lang="en-US" dirty="0"/>
              <a:t>The contractor collaborate with HSH and because of this, HSH is able to get great deals on the contractors maintenance services</a:t>
            </a:r>
          </a:p>
        </p:txBody>
      </p:sp>
    </p:spTree>
    <p:extLst>
      <p:ext uri="{BB962C8B-B14F-4D97-AF65-F5344CB8AC3E}">
        <p14:creationId xmlns:p14="http://schemas.microsoft.com/office/powerpoint/2010/main" val="163010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Contractor card</a:t>
            </a: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3892896022"/>
              </p:ext>
            </p:extLst>
          </p:nvPr>
        </p:nvGraphicFramePr>
        <p:xfrm>
          <a:off x="1628775" y="1905000"/>
          <a:ext cx="9505950" cy="3006386"/>
        </p:xfrm>
        <a:graphic>
          <a:graphicData uri="http://schemas.openxmlformats.org/drawingml/2006/table">
            <a:tbl>
              <a:tblPr/>
              <a:tblGrid>
                <a:gridCol w="3168650">
                  <a:extLst>
                    <a:ext uri="{9D8B030D-6E8A-4147-A177-3AD203B41FA5}">
                      <a16:colId xmlns:a16="http://schemas.microsoft.com/office/drawing/2014/main" val="3508963161"/>
                    </a:ext>
                  </a:extLst>
                </a:gridCol>
                <a:gridCol w="3168650">
                  <a:extLst>
                    <a:ext uri="{9D8B030D-6E8A-4147-A177-3AD203B41FA5}">
                      <a16:colId xmlns:a16="http://schemas.microsoft.com/office/drawing/2014/main" val="785505414"/>
                    </a:ext>
                  </a:extLst>
                </a:gridCol>
                <a:gridCol w="3168650">
                  <a:extLst>
                    <a:ext uri="{9D8B030D-6E8A-4147-A177-3AD203B41FA5}">
                      <a16:colId xmlns:a16="http://schemas.microsoft.com/office/drawing/2014/main" val="3257621310"/>
                    </a:ext>
                  </a:extLst>
                </a:gridCol>
              </a:tblGrid>
              <a:tr h="677693">
                <a:tc gridSpan="3">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Class: </a:t>
                      </a:r>
                      <a:r>
                        <a:rPr lang="en-US" sz="2000" b="0" i="0" u="none" strike="noStrike" dirty="0">
                          <a:solidFill>
                            <a:srgbClr val="000000"/>
                          </a:solidFill>
                          <a:effectLst/>
                          <a:latin typeface="Arial" panose="020B0604020202020204" pitchFamily="34" charset="0"/>
                        </a:rPr>
                        <a:t>Contractor</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932619"/>
                  </a:ext>
                </a:extLst>
              </a:tr>
              <a:tr h="677693">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Responsibilities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Operations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Collaborators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8457927"/>
                  </a:ext>
                </a:extLst>
              </a:tr>
              <a:tr h="1492589">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Doing monthly Maintenance for HSH</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Charging HSH for maintenance fees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Maintain Property</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Manager</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8705451"/>
                  </a:ext>
                </a:extLst>
              </a:tr>
            </a:tbl>
          </a:graphicData>
        </a:graphic>
      </p:graphicFrame>
      <p:sp>
        <p:nvSpPr>
          <p:cNvPr id="13" name="Rectangle 5"/>
          <p:cNvSpPr>
            <a:spLocks noChangeArrowheads="1"/>
          </p:cNvSpPr>
          <p:nvPr/>
        </p:nvSpPr>
        <p:spPr bwMode="auto">
          <a:xfrm>
            <a:off x="-4239844" y="-371564"/>
            <a:ext cx="1949938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739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027" y="381000"/>
            <a:ext cx="9688773" cy="1295400"/>
          </a:xfrm>
        </p:spPr>
        <p:txBody>
          <a:bodyPr/>
          <a:lstStyle/>
          <a:p>
            <a:r>
              <a:rPr lang="en-US" dirty="0"/>
              <a:t>Home sweet home use case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1" y="1676400"/>
            <a:ext cx="6738348" cy="5181600"/>
          </a:xfrm>
        </p:spPr>
      </p:pic>
    </p:spTree>
    <p:extLst>
      <p:ext uri="{BB962C8B-B14F-4D97-AF65-F5344CB8AC3E}">
        <p14:creationId xmlns:p14="http://schemas.microsoft.com/office/powerpoint/2010/main" val="153412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 brief summary</a:t>
            </a:r>
          </a:p>
        </p:txBody>
      </p:sp>
      <p:sp>
        <p:nvSpPr>
          <p:cNvPr id="3" name="Content Placeholder 2"/>
          <p:cNvSpPr>
            <a:spLocks noGrp="1"/>
          </p:cNvSpPr>
          <p:nvPr>
            <p:ph idx="1"/>
          </p:nvPr>
        </p:nvSpPr>
        <p:spPr/>
        <p:txBody>
          <a:bodyPr/>
          <a:lstStyle/>
          <a:p>
            <a:r>
              <a:rPr lang="en-US" dirty="0"/>
              <a:t>Vendors will be able to request to sell their properties though HSH as well as withdraw those offers. The Customers that HSH deals with will be able to get appointments with properties that currently have no offers on them. They can also place and withdraw offer as well as purchase the property.  Customers can also sing up to a milling list to get emails about the featured properties for the month.</a:t>
            </a:r>
          </a:p>
          <a:p>
            <a:r>
              <a:rPr lang="en-US" dirty="0"/>
              <a:t>HSH has many collaborates, some that help them draw in sales, and others that they help.  Collaborators that help HSH draw in potential customs is Harry Signs Ltd.  A company that specializes in putting up for sale signs on properties and keeping the sign up to date with the properties offer pending and sold status’. HSH will also Feature properties n the Local paper.</a:t>
            </a:r>
          </a:p>
          <a:p>
            <a:endParaRPr lang="en-US" dirty="0"/>
          </a:p>
        </p:txBody>
      </p:sp>
    </p:spTree>
    <p:extLst>
      <p:ext uri="{BB962C8B-B14F-4D97-AF65-F5344CB8AC3E}">
        <p14:creationId xmlns:p14="http://schemas.microsoft.com/office/powerpoint/2010/main" val="301505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Property Overview</a:t>
            </a:r>
          </a:p>
        </p:txBody>
      </p:sp>
      <p:sp>
        <p:nvSpPr>
          <p:cNvPr id="3" name="Content Placeholder 2"/>
          <p:cNvSpPr>
            <a:spLocks noGrp="1"/>
          </p:cNvSpPr>
          <p:nvPr>
            <p:ph idx="1"/>
          </p:nvPr>
        </p:nvSpPr>
        <p:spPr/>
        <p:txBody>
          <a:bodyPr>
            <a:normAutofit/>
          </a:bodyPr>
          <a:lstStyle/>
          <a:p>
            <a:r>
              <a:rPr lang="en-US" sz="3600" dirty="0"/>
              <a:t>A vendor calls wanting to sell a property they own. HSH then collects their information and records into a vendor file. The file is the saved into the vendor records.  After the vendor’s information is recorded into the vendor records the HSH representative gathers the property details, these details are then put into a property file in the property records</a:t>
            </a:r>
          </a:p>
          <a:p>
            <a:endParaRPr lang="en-US" sz="3600" dirty="0"/>
          </a:p>
        </p:txBody>
      </p:sp>
    </p:spTree>
    <p:extLst>
      <p:ext uri="{BB962C8B-B14F-4D97-AF65-F5344CB8AC3E}">
        <p14:creationId xmlns:p14="http://schemas.microsoft.com/office/powerpoint/2010/main" val="33217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Property Case</a:t>
            </a:r>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2275" y="1987550"/>
            <a:ext cx="5675176" cy="4483100"/>
          </a:xfrm>
        </p:spPr>
      </p:pic>
    </p:spTree>
    <p:extLst>
      <p:ext uri="{BB962C8B-B14F-4D97-AF65-F5344CB8AC3E}">
        <p14:creationId xmlns:p14="http://schemas.microsoft.com/office/powerpoint/2010/main" val="333632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Property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245" y="1987550"/>
            <a:ext cx="7615451" cy="4483100"/>
          </a:xfrm>
        </p:spPr>
      </p:pic>
    </p:spTree>
    <p:extLst>
      <p:ext uri="{BB962C8B-B14F-4D97-AF65-F5344CB8AC3E}">
        <p14:creationId xmlns:p14="http://schemas.microsoft.com/office/powerpoint/2010/main" val="89525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Property Test plan</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9526" y="1987550"/>
            <a:ext cx="4859812" cy="4483100"/>
          </a:xfrm>
        </p:spPr>
      </p:pic>
    </p:spTree>
    <p:extLst>
      <p:ext uri="{BB962C8B-B14F-4D97-AF65-F5344CB8AC3E}">
        <p14:creationId xmlns:p14="http://schemas.microsoft.com/office/powerpoint/2010/main" val="24500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Withdraw overview</a:t>
            </a:r>
          </a:p>
        </p:txBody>
      </p:sp>
      <p:sp>
        <p:nvSpPr>
          <p:cNvPr id="3" name="Content Placeholder 2"/>
          <p:cNvSpPr>
            <a:spLocks noGrp="1"/>
          </p:cNvSpPr>
          <p:nvPr>
            <p:ph idx="1"/>
          </p:nvPr>
        </p:nvSpPr>
        <p:spPr/>
        <p:txBody>
          <a:bodyPr>
            <a:normAutofit/>
          </a:bodyPr>
          <a:lstStyle/>
          <a:p>
            <a:r>
              <a:rPr lang="en-US" sz="3600" dirty="0"/>
              <a:t>A vendor that has contacted HSH before gets in touch with HSH again to inform HSH that they no longer want to sell their property. HSH then collets a fee for the services utilized in the property creation. The Property file is then deleted for the property records</a:t>
            </a:r>
          </a:p>
          <a:p>
            <a:endParaRPr lang="en-US" sz="3600" dirty="0"/>
          </a:p>
        </p:txBody>
      </p:sp>
    </p:spTree>
    <p:extLst>
      <p:ext uri="{BB962C8B-B14F-4D97-AF65-F5344CB8AC3E}">
        <p14:creationId xmlns:p14="http://schemas.microsoft.com/office/powerpoint/2010/main" val="272742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sweet Home Class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5150" y="1987550"/>
            <a:ext cx="6061008" cy="4483100"/>
          </a:xfrm>
        </p:spPr>
      </p:pic>
    </p:spTree>
    <p:extLst>
      <p:ext uri="{BB962C8B-B14F-4D97-AF65-F5344CB8AC3E}">
        <p14:creationId xmlns:p14="http://schemas.microsoft.com/office/powerpoint/2010/main" val="14802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withdraw case</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5150" y="1997075"/>
            <a:ext cx="5441296" cy="4483100"/>
          </a:xfrm>
        </p:spPr>
      </p:pic>
    </p:spTree>
    <p:extLst>
      <p:ext uri="{BB962C8B-B14F-4D97-AF65-F5344CB8AC3E}">
        <p14:creationId xmlns:p14="http://schemas.microsoft.com/office/powerpoint/2010/main" val="275509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withdraw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7925" y="1676400"/>
            <a:ext cx="6972299" cy="4794250"/>
          </a:xfrm>
        </p:spPr>
      </p:pic>
    </p:spTree>
    <p:extLst>
      <p:ext uri="{BB962C8B-B14F-4D97-AF65-F5344CB8AC3E}">
        <p14:creationId xmlns:p14="http://schemas.microsoft.com/office/powerpoint/2010/main" val="16243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withdraw test plan</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750" y="1987550"/>
            <a:ext cx="5920081" cy="4483100"/>
          </a:xfrm>
        </p:spPr>
      </p:pic>
    </p:spTree>
    <p:extLst>
      <p:ext uri="{BB962C8B-B14F-4D97-AF65-F5344CB8AC3E}">
        <p14:creationId xmlns:p14="http://schemas.microsoft.com/office/powerpoint/2010/main" val="8895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Vendor appointment overview</a:t>
            </a:r>
          </a:p>
        </p:txBody>
      </p:sp>
      <p:sp>
        <p:nvSpPr>
          <p:cNvPr id="3" name="Content Placeholder 2"/>
          <p:cNvSpPr>
            <a:spLocks noGrp="1"/>
          </p:cNvSpPr>
          <p:nvPr>
            <p:ph idx="1"/>
          </p:nvPr>
        </p:nvSpPr>
        <p:spPr/>
        <p:txBody>
          <a:bodyPr>
            <a:normAutofit/>
          </a:bodyPr>
          <a:lstStyle/>
          <a:p>
            <a:r>
              <a:rPr lang="en-US" sz="3600" dirty="0"/>
              <a:t>A customer Calls wanting an appointment with a property that has a vendor.</a:t>
            </a:r>
          </a:p>
          <a:p>
            <a:r>
              <a:rPr lang="en-US" sz="3600" dirty="0"/>
              <a:t>HSH the gives the customer the availability for appointments for a tour of the property. The Customer then chooses a time and an notification is sent to the vendor</a:t>
            </a:r>
          </a:p>
          <a:p>
            <a:endParaRPr lang="en-US" sz="3600" dirty="0"/>
          </a:p>
        </p:txBody>
      </p:sp>
    </p:spTree>
    <p:extLst>
      <p:ext uri="{BB962C8B-B14F-4D97-AF65-F5344CB8AC3E}">
        <p14:creationId xmlns:p14="http://schemas.microsoft.com/office/powerpoint/2010/main" val="20198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appointment case</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3225" y="1987550"/>
            <a:ext cx="5589506" cy="4483100"/>
          </a:xfrm>
        </p:spPr>
      </p:pic>
    </p:spTree>
    <p:extLst>
      <p:ext uri="{BB962C8B-B14F-4D97-AF65-F5344CB8AC3E}">
        <p14:creationId xmlns:p14="http://schemas.microsoft.com/office/powerpoint/2010/main" val="412398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appointment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5550" y="1987550"/>
            <a:ext cx="6670727" cy="4483100"/>
          </a:xfrm>
        </p:spPr>
      </p:pic>
    </p:spTree>
    <p:extLst>
      <p:ext uri="{BB962C8B-B14F-4D97-AF65-F5344CB8AC3E}">
        <p14:creationId xmlns:p14="http://schemas.microsoft.com/office/powerpoint/2010/main" val="137066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appointment test plan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7975" y="1987550"/>
            <a:ext cx="6705600" cy="4483100"/>
          </a:xfrm>
        </p:spPr>
      </p:pic>
    </p:spTree>
    <p:extLst>
      <p:ext uri="{BB962C8B-B14F-4D97-AF65-F5344CB8AC3E}">
        <p14:creationId xmlns:p14="http://schemas.microsoft.com/office/powerpoint/2010/main" val="30820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Empty appointment overview</a:t>
            </a:r>
          </a:p>
        </p:txBody>
      </p:sp>
      <p:sp>
        <p:nvSpPr>
          <p:cNvPr id="3" name="Content Placeholder 2"/>
          <p:cNvSpPr>
            <a:spLocks noGrp="1"/>
          </p:cNvSpPr>
          <p:nvPr>
            <p:ph idx="1"/>
          </p:nvPr>
        </p:nvSpPr>
        <p:spPr/>
        <p:txBody>
          <a:bodyPr>
            <a:normAutofit/>
          </a:bodyPr>
          <a:lstStyle/>
          <a:p>
            <a:r>
              <a:rPr lang="en-US" sz="3600" dirty="0"/>
              <a:t>A customer calls wanting an appointment with a property that does not have a vendor selling it. HSH then gets the customer’s availability during the business hours of HSH so a representative will be able to give them a tour of the property</a:t>
            </a:r>
          </a:p>
          <a:p>
            <a:endParaRPr lang="en-US" sz="3600" dirty="0"/>
          </a:p>
        </p:txBody>
      </p:sp>
    </p:spTree>
    <p:extLst>
      <p:ext uri="{BB962C8B-B14F-4D97-AF65-F5344CB8AC3E}">
        <p14:creationId xmlns:p14="http://schemas.microsoft.com/office/powerpoint/2010/main" val="30555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Empty appointment case</a:t>
            </a:r>
          </a:p>
        </p:txBody>
      </p:sp>
      <p:pic>
        <p:nvPicPr>
          <p:cNvPr id="12"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625" y="1987550"/>
            <a:ext cx="5439286" cy="4483100"/>
          </a:xfrm>
          <a:prstGeom prst="rect">
            <a:avLst/>
          </a:prstGeom>
        </p:spPr>
      </p:pic>
    </p:spTree>
    <p:extLst>
      <p:ext uri="{BB962C8B-B14F-4D97-AF65-F5344CB8AC3E}">
        <p14:creationId xmlns:p14="http://schemas.microsoft.com/office/powerpoint/2010/main" val="39395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766156"/>
          </a:xfrm>
        </p:spPr>
        <p:txBody>
          <a:bodyPr>
            <a:normAutofit/>
          </a:bodyPr>
          <a:lstStyle/>
          <a:p>
            <a:r>
              <a:rPr lang="en-US" sz="3600" dirty="0"/>
              <a:t>Empty appointment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363287"/>
            <a:ext cx="8260080" cy="5107363"/>
          </a:xfrm>
        </p:spPr>
      </p:pic>
    </p:spTree>
    <p:extLst>
      <p:ext uri="{BB962C8B-B14F-4D97-AF65-F5344CB8AC3E}">
        <p14:creationId xmlns:p14="http://schemas.microsoft.com/office/powerpoint/2010/main" val="112525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50007598"/>
              </p:ext>
            </p:extLst>
          </p:nvPr>
        </p:nvGraphicFramePr>
        <p:xfrm>
          <a:off x="1981200" y="2057400"/>
          <a:ext cx="9372600" cy="4027516"/>
        </p:xfrm>
        <a:graphic>
          <a:graphicData uri="http://schemas.openxmlformats.org/drawingml/2006/table">
            <a:tbl>
              <a:tblPr/>
              <a:tblGrid>
                <a:gridCol w="3124200">
                  <a:extLst>
                    <a:ext uri="{9D8B030D-6E8A-4147-A177-3AD203B41FA5}">
                      <a16:colId xmlns:a16="http://schemas.microsoft.com/office/drawing/2014/main" val="2064722220"/>
                    </a:ext>
                  </a:extLst>
                </a:gridCol>
                <a:gridCol w="3124200">
                  <a:extLst>
                    <a:ext uri="{9D8B030D-6E8A-4147-A177-3AD203B41FA5}">
                      <a16:colId xmlns:a16="http://schemas.microsoft.com/office/drawing/2014/main" val="2239512241"/>
                    </a:ext>
                  </a:extLst>
                </a:gridCol>
                <a:gridCol w="3124200">
                  <a:extLst>
                    <a:ext uri="{9D8B030D-6E8A-4147-A177-3AD203B41FA5}">
                      <a16:colId xmlns:a16="http://schemas.microsoft.com/office/drawing/2014/main" val="3896603272"/>
                    </a:ext>
                  </a:extLst>
                </a:gridCol>
              </a:tblGrid>
              <a:tr h="628407">
                <a:tc gridSpan="3">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Class: </a:t>
                      </a:r>
                      <a:r>
                        <a:rPr lang="en-US" sz="1800" b="0" i="0" u="none" strike="noStrike" dirty="0">
                          <a:solidFill>
                            <a:srgbClr val="000000"/>
                          </a:solidFill>
                          <a:effectLst/>
                          <a:latin typeface="Arial" panose="020B0604020202020204" pitchFamily="34" charset="0"/>
                        </a:rPr>
                        <a:t>Contractor</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06195140"/>
                  </a:ext>
                </a:extLst>
              </a:tr>
              <a:tr h="628407">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Responsibilities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Operations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Collaborators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860624"/>
                  </a:ext>
                </a:extLst>
              </a:tr>
              <a:tr h="2770702">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Doing monthly Maintenance for HSH</a:t>
                      </a:r>
                      <a:endParaRPr lang="en-US" sz="1800" dirty="0">
                        <a:effectLst/>
                      </a:endParaRPr>
                    </a:p>
                    <a:p>
                      <a:pPr rtl="0" fontAlgn="t">
                        <a:spcBef>
                          <a:spcPts val="0"/>
                        </a:spcBef>
                        <a:spcAft>
                          <a:spcPts val="0"/>
                        </a:spcAft>
                      </a:pPr>
                      <a:br>
                        <a:rPr lang="en-US" sz="1800" dirty="0">
                          <a:effectLst/>
                        </a:rPr>
                      </a:br>
                      <a:r>
                        <a:rPr lang="en-US" sz="1800" b="0" i="0" u="none" strike="noStrike" dirty="0">
                          <a:solidFill>
                            <a:srgbClr val="000000"/>
                          </a:solidFill>
                          <a:effectLst/>
                          <a:latin typeface="Arial" panose="020B0604020202020204" pitchFamily="34" charset="0"/>
                        </a:rPr>
                        <a:t>Charging HSH for maintenance fees</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Maintain Property</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Manager</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4409350"/>
                  </a:ext>
                </a:extLst>
              </a:tr>
            </a:tbl>
          </a:graphicData>
        </a:graphic>
      </p:graphicFrame>
      <p:sp>
        <p:nvSpPr>
          <p:cNvPr id="5"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99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Empty appointment test plan</a:t>
            </a:r>
          </a:p>
        </p:txBody>
      </p:sp>
      <p:pic>
        <p:nvPicPr>
          <p:cNvPr id="15"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5175" y="1987550"/>
            <a:ext cx="5608025" cy="4483100"/>
          </a:xfrm>
        </p:spPr>
      </p:pic>
    </p:spTree>
    <p:extLst>
      <p:ext uri="{BB962C8B-B14F-4D97-AF65-F5344CB8AC3E}">
        <p14:creationId xmlns:p14="http://schemas.microsoft.com/office/powerpoint/2010/main" val="41081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check overview</a:t>
            </a:r>
          </a:p>
        </p:txBody>
      </p:sp>
      <p:sp>
        <p:nvSpPr>
          <p:cNvPr id="3" name="Content Placeholder 2"/>
          <p:cNvSpPr>
            <a:spLocks noGrp="1"/>
          </p:cNvSpPr>
          <p:nvPr>
            <p:ph idx="1"/>
          </p:nvPr>
        </p:nvSpPr>
        <p:spPr/>
        <p:txBody>
          <a:bodyPr>
            <a:noAutofit/>
          </a:bodyPr>
          <a:lstStyle/>
          <a:p>
            <a:pPr>
              <a:spcBef>
                <a:spcPts val="600"/>
              </a:spcBef>
            </a:pPr>
            <a:r>
              <a:rPr lang="en-US" sz="3000" dirty="0"/>
              <a:t>A monthly process that checks to find which properties are new, which properties haven’t been visited recently, properties that have had many appointments but no offers, and then creates lists for the parameters of the search. These lists are then reviewed by the manager and then the manager sends some to other processes while creating e-mails for vendors who own properties that have had many visit, yet no offers have been made. After the process is shut down the lists created by the processes are erased</a:t>
            </a:r>
          </a:p>
          <a:p>
            <a:pPr>
              <a:spcBef>
                <a:spcPts val="600"/>
              </a:spcBef>
            </a:pPr>
            <a:endParaRPr lang="en-US" sz="3000" dirty="0"/>
          </a:p>
        </p:txBody>
      </p:sp>
    </p:spTree>
    <p:extLst>
      <p:ext uri="{BB962C8B-B14F-4D97-AF65-F5344CB8AC3E}">
        <p14:creationId xmlns:p14="http://schemas.microsoft.com/office/powerpoint/2010/main" val="258802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CHECK CASE</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2725" y="1987550"/>
            <a:ext cx="5570564" cy="4483100"/>
          </a:xfrm>
        </p:spPr>
      </p:pic>
    </p:spTree>
    <p:extLst>
      <p:ext uri="{BB962C8B-B14F-4D97-AF65-F5344CB8AC3E}">
        <p14:creationId xmlns:p14="http://schemas.microsoft.com/office/powerpoint/2010/main" val="182627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CHECK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826" y="1987550"/>
            <a:ext cx="6460044" cy="4483100"/>
          </a:xfrm>
        </p:spPr>
      </p:pic>
    </p:spTree>
    <p:extLst>
      <p:ext uri="{BB962C8B-B14F-4D97-AF65-F5344CB8AC3E}">
        <p14:creationId xmlns:p14="http://schemas.microsoft.com/office/powerpoint/2010/main" val="1129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CHECK TEST plan 1</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1325" y="1987550"/>
            <a:ext cx="5398643" cy="4483100"/>
          </a:xfrm>
        </p:spPr>
      </p:pic>
    </p:spTree>
    <p:extLst>
      <p:ext uri="{BB962C8B-B14F-4D97-AF65-F5344CB8AC3E}">
        <p14:creationId xmlns:p14="http://schemas.microsoft.com/office/powerpoint/2010/main" val="19773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CHECK TEST plan 2</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4150" y="1987550"/>
            <a:ext cx="5510400" cy="4483100"/>
          </a:xfrm>
        </p:spPr>
      </p:pic>
    </p:spTree>
    <p:extLst>
      <p:ext uri="{BB962C8B-B14F-4D97-AF65-F5344CB8AC3E}">
        <p14:creationId xmlns:p14="http://schemas.microsoft.com/office/powerpoint/2010/main" val="33686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CHECK TEST plan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300" y="1987550"/>
            <a:ext cx="5781675" cy="4483100"/>
          </a:xfrm>
        </p:spPr>
      </p:pic>
    </p:spTree>
    <p:extLst>
      <p:ext uri="{BB962C8B-B14F-4D97-AF65-F5344CB8AC3E}">
        <p14:creationId xmlns:p14="http://schemas.microsoft.com/office/powerpoint/2010/main" val="57359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CHECK TEST plan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025" y="1987550"/>
            <a:ext cx="5848350" cy="4483100"/>
          </a:xfrm>
        </p:spPr>
      </p:pic>
    </p:spTree>
    <p:extLst>
      <p:ext uri="{BB962C8B-B14F-4D97-AF65-F5344CB8AC3E}">
        <p14:creationId xmlns:p14="http://schemas.microsoft.com/office/powerpoint/2010/main" val="353765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Advertisement overview</a:t>
            </a:r>
          </a:p>
        </p:txBody>
      </p:sp>
      <p:sp>
        <p:nvSpPr>
          <p:cNvPr id="3" name="Content Placeholder 2"/>
          <p:cNvSpPr>
            <a:spLocks noGrp="1"/>
          </p:cNvSpPr>
          <p:nvPr>
            <p:ph idx="1"/>
          </p:nvPr>
        </p:nvSpPr>
        <p:spPr/>
        <p:txBody>
          <a:bodyPr>
            <a:normAutofit/>
          </a:bodyPr>
          <a:lstStyle/>
          <a:p>
            <a:r>
              <a:rPr lang="en-US" sz="4000" dirty="0"/>
              <a:t>The manager uses a list created form the Property check list to create a neat word document that will be emailed to the local press for their ads section. This is don at the beginning at every month</a:t>
            </a:r>
            <a:endParaRPr lang="en-US" sz="4000" dirty="0"/>
          </a:p>
        </p:txBody>
      </p:sp>
    </p:spTree>
    <p:extLst>
      <p:ext uri="{BB962C8B-B14F-4D97-AF65-F5344CB8AC3E}">
        <p14:creationId xmlns:p14="http://schemas.microsoft.com/office/powerpoint/2010/main" val="171470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Advertisement Case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051" y="1987550"/>
            <a:ext cx="7519916" cy="4549728"/>
          </a:xfrm>
        </p:spPr>
      </p:pic>
    </p:spTree>
    <p:extLst>
      <p:ext uri="{BB962C8B-B14F-4D97-AF65-F5344CB8AC3E}">
        <p14:creationId xmlns:p14="http://schemas.microsoft.com/office/powerpoint/2010/main" val="158808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Manager</a:t>
            </a:r>
          </a:p>
        </p:txBody>
      </p:sp>
      <p:sp>
        <p:nvSpPr>
          <p:cNvPr id="3" name="Content Placeholder 2"/>
          <p:cNvSpPr>
            <a:spLocks noGrp="1"/>
          </p:cNvSpPr>
          <p:nvPr>
            <p:ph idx="1"/>
          </p:nvPr>
        </p:nvSpPr>
        <p:spPr/>
        <p:txBody>
          <a:bodyPr/>
          <a:lstStyle/>
          <a:p>
            <a:r>
              <a:rPr lang="en-US" dirty="0"/>
              <a:t>The Manager Represents all members of the HSH staff that will be using to system. The Manager will be creating and updating all the fields in the information system that are not set to automatically do so. The manager will be involved in all Operations that the HSH system will provide.</a:t>
            </a:r>
          </a:p>
          <a:p>
            <a:r>
              <a:rPr lang="en-US" dirty="0"/>
              <a:t>The manager also Collects the revenue generated by various business operations to put in the HSH account file</a:t>
            </a:r>
          </a:p>
        </p:txBody>
      </p:sp>
    </p:spTree>
    <p:extLst>
      <p:ext uri="{BB962C8B-B14F-4D97-AF65-F5344CB8AC3E}">
        <p14:creationId xmlns:p14="http://schemas.microsoft.com/office/powerpoint/2010/main" val="113132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Advertisement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9427" y="1676400"/>
            <a:ext cx="6987654" cy="4794250"/>
          </a:xfrm>
        </p:spPr>
      </p:pic>
    </p:spTree>
    <p:extLst>
      <p:ext uri="{BB962C8B-B14F-4D97-AF65-F5344CB8AC3E}">
        <p14:creationId xmlns:p14="http://schemas.microsoft.com/office/powerpoint/2010/main" val="206202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Advertisement Test Plan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6472" y="1828800"/>
            <a:ext cx="7615449" cy="4641850"/>
          </a:xfrm>
        </p:spPr>
      </p:pic>
    </p:spTree>
    <p:extLst>
      <p:ext uri="{BB962C8B-B14F-4D97-AF65-F5344CB8AC3E}">
        <p14:creationId xmlns:p14="http://schemas.microsoft.com/office/powerpoint/2010/main" val="256670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Mailing list overview</a:t>
            </a:r>
          </a:p>
        </p:txBody>
      </p:sp>
      <p:sp>
        <p:nvSpPr>
          <p:cNvPr id="3" name="Content Placeholder 2"/>
          <p:cNvSpPr>
            <a:spLocks noGrp="1"/>
          </p:cNvSpPr>
          <p:nvPr>
            <p:ph idx="1"/>
          </p:nvPr>
        </p:nvSpPr>
        <p:spPr/>
        <p:txBody>
          <a:bodyPr>
            <a:noAutofit/>
          </a:bodyPr>
          <a:lstStyle/>
          <a:p>
            <a:r>
              <a:rPr lang="en-US" sz="3100" dirty="0"/>
              <a:t>Customer can get notifications about property that HSH deems to be of interest. The customer must contact HSH and ask to be put on their mailing list. The HSH representative will then ask for the Customers information to find the proper customer file to update. </a:t>
            </a:r>
          </a:p>
          <a:p>
            <a:r>
              <a:rPr lang="en-US" sz="3100" dirty="0"/>
              <a:t>At the beginning of every month The manager uses a list created form the Property check list to create a neat word document that will be emailed to the customers who have subscribed to the mailing list</a:t>
            </a:r>
          </a:p>
          <a:p>
            <a:endParaRPr lang="en-US" sz="3100" dirty="0"/>
          </a:p>
        </p:txBody>
      </p:sp>
    </p:spTree>
    <p:extLst>
      <p:ext uri="{BB962C8B-B14F-4D97-AF65-F5344CB8AC3E}">
        <p14:creationId xmlns:p14="http://schemas.microsoft.com/office/powerpoint/2010/main" val="30319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MAILING LIST CASE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987550"/>
            <a:ext cx="6467475" cy="4483100"/>
          </a:xfrm>
        </p:spPr>
      </p:pic>
    </p:spTree>
    <p:extLst>
      <p:ext uri="{BB962C8B-B14F-4D97-AF65-F5344CB8AC3E}">
        <p14:creationId xmlns:p14="http://schemas.microsoft.com/office/powerpoint/2010/main" val="40233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MAILING LIST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7500" y="1987550"/>
            <a:ext cx="6246165" cy="4483100"/>
          </a:xfrm>
        </p:spPr>
      </p:pic>
    </p:spTree>
    <p:extLst>
      <p:ext uri="{BB962C8B-B14F-4D97-AF65-F5344CB8AC3E}">
        <p14:creationId xmlns:p14="http://schemas.microsoft.com/office/powerpoint/2010/main" val="329007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Mailing list test plan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0351" y="1978025"/>
            <a:ext cx="6283902" cy="4483100"/>
          </a:xfrm>
        </p:spPr>
      </p:pic>
    </p:spTree>
    <p:extLst>
      <p:ext uri="{BB962C8B-B14F-4D97-AF65-F5344CB8AC3E}">
        <p14:creationId xmlns:p14="http://schemas.microsoft.com/office/powerpoint/2010/main" val="177230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Offer overview</a:t>
            </a:r>
          </a:p>
        </p:txBody>
      </p:sp>
      <p:sp>
        <p:nvSpPr>
          <p:cNvPr id="3" name="Content Placeholder 2"/>
          <p:cNvSpPr>
            <a:spLocks noGrp="1"/>
          </p:cNvSpPr>
          <p:nvPr>
            <p:ph idx="1"/>
          </p:nvPr>
        </p:nvSpPr>
        <p:spPr/>
        <p:txBody>
          <a:bodyPr>
            <a:noAutofit/>
          </a:bodyPr>
          <a:lstStyle/>
          <a:p>
            <a:r>
              <a:rPr lang="en-US" sz="3600" dirty="0"/>
              <a:t>A customer has decided to buy the property that HSH has listed. An HSH representative will then get the Customers information to find their file so tat the proper information can be sent to the vendor. The Property file in question is updated to reflect that it has an offer. The HSH representative will also notify Harry Sings Ltd so they can exchange the for sale sign for a sale pending sign</a:t>
            </a:r>
            <a:endParaRPr lang="en-US" sz="3600" dirty="0"/>
          </a:p>
        </p:txBody>
      </p:sp>
    </p:spTree>
    <p:extLst>
      <p:ext uri="{BB962C8B-B14F-4D97-AF65-F5344CB8AC3E}">
        <p14:creationId xmlns:p14="http://schemas.microsoft.com/office/powerpoint/2010/main" val="32200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OFFER CASE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7925" y="1987550"/>
            <a:ext cx="5927853" cy="4483100"/>
          </a:xfrm>
        </p:spPr>
      </p:pic>
    </p:spTree>
    <p:extLst>
      <p:ext uri="{BB962C8B-B14F-4D97-AF65-F5344CB8AC3E}">
        <p14:creationId xmlns:p14="http://schemas.microsoft.com/office/powerpoint/2010/main" val="287502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OFFER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7975" y="1987550"/>
            <a:ext cx="6400083" cy="4483100"/>
          </a:xfrm>
        </p:spPr>
      </p:pic>
    </p:spTree>
    <p:extLst>
      <p:ext uri="{BB962C8B-B14F-4D97-AF65-F5344CB8AC3E}">
        <p14:creationId xmlns:p14="http://schemas.microsoft.com/office/powerpoint/2010/main" val="371254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OFFER TEST plan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875" y="2057097"/>
            <a:ext cx="7158392" cy="4344006"/>
          </a:xfrm>
        </p:spPr>
      </p:pic>
    </p:spTree>
    <p:extLst>
      <p:ext uri="{BB962C8B-B14F-4D97-AF65-F5344CB8AC3E}">
        <p14:creationId xmlns:p14="http://schemas.microsoft.com/office/powerpoint/2010/main" val="28210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0072"/>
            <a:ext cx="9372600" cy="774700"/>
          </a:xfrm>
        </p:spPr>
        <p:txBody>
          <a:bodyPr/>
          <a:lstStyle/>
          <a:p>
            <a:r>
              <a:rPr lang="en-US" dirty="0"/>
              <a:t>Manager 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8518453"/>
              </p:ext>
            </p:extLst>
          </p:nvPr>
        </p:nvGraphicFramePr>
        <p:xfrm>
          <a:off x="1981200" y="830981"/>
          <a:ext cx="8509461" cy="5920014"/>
        </p:xfrm>
        <a:graphic>
          <a:graphicData uri="http://schemas.openxmlformats.org/drawingml/2006/table">
            <a:tbl>
              <a:tblPr/>
              <a:tblGrid>
                <a:gridCol w="2836487">
                  <a:extLst>
                    <a:ext uri="{9D8B030D-6E8A-4147-A177-3AD203B41FA5}">
                      <a16:colId xmlns:a16="http://schemas.microsoft.com/office/drawing/2014/main" val="3935978515"/>
                    </a:ext>
                  </a:extLst>
                </a:gridCol>
                <a:gridCol w="2836487">
                  <a:extLst>
                    <a:ext uri="{9D8B030D-6E8A-4147-A177-3AD203B41FA5}">
                      <a16:colId xmlns:a16="http://schemas.microsoft.com/office/drawing/2014/main" val="2209118437"/>
                    </a:ext>
                  </a:extLst>
                </a:gridCol>
                <a:gridCol w="2836487">
                  <a:extLst>
                    <a:ext uri="{9D8B030D-6E8A-4147-A177-3AD203B41FA5}">
                      <a16:colId xmlns:a16="http://schemas.microsoft.com/office/drawing/2014/main" val="3498420426"/>
                    </a:ext>
                  </a:extLst>
                </a:gridCol>
              </a:tblGrid>
              <a:tr h="244190">
                <a:tc gridSpan="3">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Class: </a:t>
                      </a:r>
                      <a:r>
                        <a:rPr lang="en-US" sz="1200" b="0" i="0" u="none" strike="noStrike" dirty="0">
                          <a:solidFill>
                            <a:srgbClr val="000000"/>
                          </a:solidFill>
                          <a:effectLst/>
                          <a:latin typeface="Arial" panose="020B0604020202020204" pitchFamily="34" charset="0"/>
                          <a:cs typeface="Arial" panose="020B0604020202020204" pitchFamily="34" charset="0"/>
                        </a:rPr>
                        <a:t>Manager</a:t>
                      </a:r>
                      <a:endParaRPr lang="en-US" sz="1200" dirty="0">
                        <a:effectLst/>
                        <a:latin typeface="Arial" panose="020B0604020202020204" pitchFamily="34" charset="0"/>
                        <a:cs typeface="Arial" panose="020B0604020202020204" pitchFamily="34" charset="0"/>
                      </a:endParaRPr>
                    </a:p>
                  </a:txBody>
                  <a:tcPr marL="41789" marR="41789" marT="41789" marB="4178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2346325"/>
                  </a:ext>
                </a:extLst>
              </a:tr>
              <a:tr h="244190">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Responsibilities</a:t>
                      </a:r>
                      <a:endParaRPr lang="en-US" sz="1200" dirty="0">
                        <a:effectLst/>
                        <a:latin typeface="Arial" panose="020B0604020202020204" pitchFamily="34" charset="0"/>
                        <a:cs typeface="Arial" panose="020B0604020202020204" pitchFamily="34" charset="0"/>
                      </a:endParaRPr>
                    </a:p>
                  </a:txBody>
                  <a:tcPr marL="41789" marR="41789" marT="41789" marB="4178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Operations</a:t>
                      </a:r>
                      <a:endParaRPr lang="en-US" sz="1200" dirty="0">
                        <a:effectLst/>
                        <a:latin typeface="Arial" panose="020B0604020202020204" pitchFamily="34" charset="0"/>
                        <a:cs typeface="Arial" panose="020B0604020202020204" pitchFamily="34" charset="0"/>
                      </a:endParaRPr>
                    </a:p>
                  </a:txBody>
                  <a:tcPr marL="41789" marR="41789" marT="41789" marB="4178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Collaborators</a:t>
                      </a:r>
                      <a:endParaRPr lang="en-US" sz="1200" dirty="0">
                        <a:effectLst/>
                        <a:latin typeface="Arial" panose="020B0604020202020204" pitchFamily="34" charset="0"/>
                        <a:cs typeface="Arial" panose="020B0604020202020204" pitchFamily="34" charset="0"/>
                      </a:endParaRPr>
                    </a:p>
                  </a:txBody>
                  <a:tcPr marL="41789" marR="41789" marT="41789" marB="4178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9914712"/>
                  </a:ext>
                </a:extLst>
              </a:tr>
              <a:tr h="4806794">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Creates Properties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Creates Customers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Creates Vendors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Checks Properties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Creates Empty Appointments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Creates Vendor Appointments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Creates Offers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Updates Offers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Deletes Properties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Creates Mail Listings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Collects Rent</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Pays Maintenance fees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Charges Commission</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Collects Sale Fees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Gives Deduction payment</a:t>
                      </a:r>
                      <a:endParaRPr lang="en-US" sz="1200" dirty="0">
                        <a:effectLst/>
                        <a:latin typeface="Arial" panose="020B0604020202020204" pitchFamily="34" charset="0"/>
                        <a:cs typeface="Arial" panose="020B0604020202020204" pitchFamily="34" charset="0"/>
                      </a:endParaRPr>
                    </a:p>
                  </a:txBody>
                  <a:tcPr marL="41789" marR="41789" marT="41789" marB="4178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Create Property</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Advertisement</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Mail Listings</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Vendor Withdraw</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fontAlgn="t">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Vendor Appointment</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Empty Appointment</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Property Check</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Offer</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Offer Withdraw</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Sold</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Letting</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Maintain Property</a:t>
                      </a:r>
                      <a:endParaRPr lang="en-US" sz="1200" dirty="0">
                        <a:effectLst/>
                        <a:latin typeface="Arial" panose="020B0604020202020204" pitchFamily="34" charset="0"/>
                        <a:cs typeface="Arial" panose="020B0604020202020204" pitchFamily="34" charset="0"/>
                      </a:endParaRPr>
                    </a:p>
                    <a:p>
                      <a:pPr fontAlgn="t"/>
                      <a:br>
                        <a:rPr lang="en-US" sz="1200" dirty="0">
                          <a:effectLst/>
                          <a:latin typeface="Arial" panose="020B0604020202020204" pitchFamily="34" charset="0"/>
                          <a:cs typeface="Arial" panose="020B0604020202020204" pitchFamily="34" charset="0"/>
                        </a:rPr>
                      </a:br>
                      <a:br>
                        <a:rPr lang="en-US" sz="1200" dirty="0">
                          <a:effectLst/>
                          <a:latin typeface="Arial" panose="020B0604020202020204" pitchFamily="34" charset="0"/>
                          <a:cs typeface="Arial" panose="020B0604020202020204" pitchFamily="34" charset="0"/>
                        </a:rPr>
                      </a:br>
                      <a:endParaRPr lang="en-US" sz="1200" dirty="0">
                        <a:effectLst/>
                        <a:latin typeface="Arial" panose="020B0604020202020204" pitchFamily="34" charset="0"/>
                        <a:cs typeface="Arial" panose="020B0604020202020204" pitchFamily="34" charset="0"/>
                      </a:endParaRPr>
                    </a:p>
                  </a:txBody>
                  <a:tcPr marL="41789" marR="41789" marT="41789" marB="4178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Vendor</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Customer</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Local Paper</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Harry Signs Ltd.</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Landlord</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Tenant</a:t>
                      </a:r>
                      <a:endParaRPr lang="en-US" sz="1200" dirty="0">
                        <a:effectLst/>
                        <a:latin typeface="Arial" panose="020B0604020202020204" pitchFamily="34" charset="0"/>
                        <a:cs typeface="Arial" panose="020B0604020202020204" pitchFamily="34" charset="0"/>
                      </a:endParaRPr>
                    </a:p>
                    <a:p>
                      <a:pPr rtl="0" fontAlgn="t">
                        <a:spcBef>
                          <a:spcPts val="0"/>
                        </a:spcBef>
                        <a:spcAft>
                          <a:spcPts val="0"/>
                        </a:spcAft>
                      </a:pPr>
                      <a:br>
                        <a:rPr lang="en-US" sz="1200" dirty="0">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Contractor</a:t>
                      </a:r>
                      <a:endParaRPr lang="en-US" sz="1200" dirty="0">
                        <a:effectLst/>
                        <a:latin typeface="Arial" panose="020B0604020202020204" pitchFamily="34" charset="0"/>
                        <a:cs typeface="Arial" panose="020B0604020202020204" pitchFamily="34" charset="0"/>
                      </a:endParaRPr>
                    </a:p>
                  </a:txBody>
                  <a:tcPr marL="41789" marR="41789" marT="41789" marB="4178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937148"/>
                  </a:ext>
                </a:extLst>
              </a:tr>
            </a:tbl>
          </a:graphicData>
        </a:graphic>
      </p:graphicFrame>
      <p:sp>
        <p:nvSpPr>
          <p:cNvPr id="5" name="Rectangle 1"/>
          <p:cNvSpPr>
            <a:spLocks noChangeArrowheads="1"/>
          </p:cNvSpPr>
          <p:nvPr/>
        </p:nvSpPr>
        <p:spPr bwMode="auto">
          <a:xfrm>
            <a:off x="0" y="-229486"/>
            <a:ext cx="12192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782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Offer withdraw overview</a:t>
            </a:r>
          </a:p>
        </p:txBody>
      </p:sp>
      <p:sp>
        <p:nvSpPr>
          <p:cNvPr id="3" name="Content Placeholder 2"/>
          <p:cNvSpPr>
            <a:spLocks noGrp="1"/>
          </p:cNvSpPr>
          <p:nvPr>
            <p:ph idx="1"/>
          </p:nvPr>
        </p:nvSpPr>
        <p:spPr/>
        <p:txBody>
          <a:bodyPr>
            <a:normAutofit/>
          </a:bodyPr>
          <a:lstStyle/>
          <a:p>
            <a:r>
              <a:rPr lang="en-US" sz="3600" dirty="0"/>
              <a:t>A customer who has an offer in may call saying that hey have decided not to go through with the offer and back out. HSH then contacts the Vendor to let them know. HSH will also update the property file’s offer field so that it will be listed as a current property. HSH will contact Harry Signs Ltd to exchange the sale pending sign for a for sale sign</a:t>
            </a:r>
            <a:endParaRPr lang="en-US" sz="3600" dirty="0"/>
          </a:p>
        </p:txBody>
      </p:sp>
    </p:spTree>
    <p:extLst>
      <p:ext uri="{BB962C8B-B14F-4D97-AF65-F5344CB8AC3E}">
        <p14:creationId xmlns:p14="http://schemas.microsoft.com/office/powerpoint/2010/main" val="239234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OFFER WITHDRAW CASE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8900" y="1987550"/>
            <a:ext cx="6019099" cy="4483100"/>
          </a:xfrm>
        </p:spPr>
      </p:pic>
    </p:spTree>
    <p:extLst>
      <p:ext uri="{BB962C8B-B14F-4D97-AF65-F5344CB8AC3E}">
        <p14:creationId xmlns:p14="http://schemas.microsoft.com/office/powerpoint/2010/main" val="36784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913" y="381000"/>
            <a:ext cx="9606887" cy="1295400"/>
          </a:xfrm>
        </p:spPr>
        <p:txBody>
          <a:bodyPr/>
          <a:lstStyle/>
          <a:p>
            <a:r>
              <a:rPr lang="en-US" dirty="0"/>
              <a:t>OFFER WITHDRAW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025" y="1987550"/>
            <a:ext cx="6217015" cy="4483100"/>
          </a:xfrm>
        </p:spPr>
      </p:pic>
    </p:spTree>
    <p:extLst>
      <p:ext uri="{BB962C8B-B14F-4D97-AF65-F5344CB8AC3E}">
        <p14:creationId xmlns:p14="http://schemas.microsoft.com/office/powerpoint/2010/main" val="111021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OFFER Withdraw TEST plan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9950" y="2104730"/>
            <a:ext cx="5839185" cy="4229690"/>
          </a:xfrm>
        </p:spPr>
      </p:pic>
    </p:spTree>
    <p:extLst>
      <p:ext uri="{BB962C8B-B14F-4D97-AF65-F5344CB8AC3E}">
        <p14:creationId xmlns:p14="http://schemas.microsoft.com/office/powerpoint/2010/main" val="250147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Sold overview</a:t>
            </a:r>
          </a:p>
        </p:txBody>
      </p:sp>
      <p:sp>
        <p:nvSpPr>
          <p:cNvPr id="3" name="Content Placeholder 2"/>
          <p:cNvSpPr>
            <a:spLocks noGrp="1"/>
          </p:cNvSpPr>
          <p:nvPr>
            <p:ph idx="1"/>
          </p:nvPr>
        </p:nvSpPr>
        <p:spPr/>
        <p:txBody>
          <a:bodyPr>
            <a:noAutofit/>
          </a:bodyPr>
          <a:lstStyle/>
          <a:p>
            <a:r>
              <a:rPr lang="en-US" sz="3000" dirty="0"/>
              <a:t>A customer is ready to purchase the house and has gotten all legal matters out of the way. HSH receives the payment from the customer for the sale. HSH looks up the for the vendor who was selling the property for the bank check routing number. HSH then deducts their service fees from the payment and the rest of the payment is mailed to the vendor in a check. HSH Notifies Harry Signs that the Sale was made and they will update the sale pending sign to s Sold sign. HSH will then delete the property file from the Property Records</a:t>
            </a:r>
          </a:p>
          <a:p>
            <a:endParaRPr lang="en-US" sz="3000" dirty="0"/>
          </a:p>
        </p:txBody>
      </p:sp>
    </p:spTree>
    <p:extLst>
      <p:ext uri="{BB962C8B-B14F-4D97-AF65-F5344CB8AC3E}">
        <p14:creationId xmlns:p14="http://schemas.microsoft.com/office/powerpoint/2010/main" val="388262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Sold case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4700" y="1987550"/>
            <a:ext cx="5264512" cy="4483100"/>
          </a:xfrm>
        </p:spPr>
      </p:pic>
    </p:spTree>
    <p:extLst>
      <p:ext uri="{BB962C8B-B14F-4D97-AF65-F5344CB8AC3E}">
        <p14:creationId xmlns:p14="http://schemas.microsoft.com/office/powerpoint/2010/main" val="265836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Sold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6550" y="1987550"/>
            <a:ext cx="6305653" cy="4483100"/>
          </a:xfrm>
        </p:spPr>
      </p:pic>
    </p:spTree>
    <p:extLst>
      <p:ext uri="{BB962C8B-B14F-4D97-AF65-F5344CB8AC3E}">
        <p14:creationId xmlns:p14="http://schemas.microsoft.com/office/powerpoint/2010/main" val="22753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Sold test plan</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2300" y="1987550"/>
            <a:ext cx="5670561" cy="4483100"/>
          </a:xfrm>
        </p:spPr>
      </p:pic>
    </p:spTree>
    <p:extLst>
      <p:ext uri="{BB962C8B-B14F-4D97-AF65-F5344CB8AC3E}">
        <p14:creationId xmlns:p14="http://schemas.microsoft.com/office/powerpoint/2010/main" val="393076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overview</a:t>
            </a:r>
          </a:p>
        </p:txBody>
      </p:sp>
      <p:sp>
        <p:nvSpPr>
          <p:cNvPr id="3" name="Content Placeholder 2"/>
          <p:cNvSpPr>
            <a:spLocks noGrp="1"/>
          </p:cNvSpPr>
          <p:nvPr>
            <p:ph idx="1"/>
          </p:nvPr>
        </p:nvSpPr>
        <p:spPr/>
        <p:txBody>
          <a:bodyPr>
            <a:normAutofit/>
          </a:bodyPr>
          <a:lstStyle/>
          <a:p>
            <a:r>
              <a:rPr lang="en-US" sz="3200" dirty="0"/>
              <a:t>Landlords will have HSH collect the Rent of their Tenants for them. HSH charges a small service fee for the collection. At the beginning of the month HSH will check the Tenant Records to see what they are charged for rent. HSH then collects the amount due from the tenants. HSH subtracts there service fee from the Payments made. HSH will then add their service fees to the HSH account file. HSH then looks up the landlords back check routing number in the landlord files to mail a check with the rest of the rent.</a:t>
            </a:r>
          </a:p>
          <a:p>
            <a:endParaRPr lang="en-US" sz="3200" dirty="0"/>
          </a:p>
        </p:txBody>
      </p:sp>
    </p:spTree>
    <p:extLst>
      <p:ext uri="{BB962C8B-B14F-4D97-AF65-F5344CB8AC3E}">
        <p14:creationId xmlns:p14="http://schemas.microsoft.com/office/powerpoint/2010/main" val="4076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case</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0" y="1987550"/>
            <a:ext cx="5534830" cy="4483100"/>
          </a:xfrm>
        </p:spPr>
      </p:pic>
    </p:spTree>
    <p:extLst>
      <p:ext uri="{BB962C8B-B14F-4D97-AF65-F5344CB8AC3E}">
        <p14:creationId xmlns:p14="http://schemas.microsoft.com/office/powerpoint/2010/main" val="150378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vendor</a:t>
            </a:r>
          </a:p>
        </p:txBody>
      </p:sp>
      <p:sp>
        <p:nvSpPr>
          <p:cNvPr id="3" name="Content Placeholder 2"/>
          <p:cNvSpPr>
            <a:spLocks noGrp="1"/>
          </p:cNvSpPr>
          <p:nvPr>
            <p:ph idx="1"/>
          </p:nvPr>
        </p:nvSpPr>
        <p:spPr/>
        <p:txBody>
          <a:bodyPr/>
          <a:lstStyle/>
          <a:p>
            <a:r>
              <a:rPr lang="en-US" dirty="0"/>
              <a:t>A Vendor will call when they want to sell a house, a representative at HSH will gather the property details to be used later in the creating the property file.  A picture of the property is also collect so they can better advertise it in the office.  Harry Signs Ltd a collaborator of HSH will be contacted to put up a sign on the property. The property is then advertised through the local news paper A</a:t>
            </a:r>
          </a:p>
          <a:p>
            <a:r>
              <a:rPr lang="en-US" dirty="0"/>
              <a:t>vendor can also decide that they no longer want to sell their property, in that chase the property will be able to request HSH to withdraw their property. HSH will delete the property after collecting a fee for services of listing property.  A memo is added on to the vendor’s file noting the withdraw and the reason for it.</a:t>
            </a:r>
          </a:p>
          <a:p>
            <a:endParaRPr lang="en-US" dirty="0"/>
          </a:p>
        </p:txBody>
      </p:sp>
    </p:spTree>
    <p:extLst>
      <p:ext uri="{BB962C8B-B14F-4D97-AF65-F5344CB8AC3E}">
        <p14:creationId xmlns:p14="http://schemas.microsoft.com/office/powerpoint/2010/main" val="76685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0325" y="1987550"/>
            <a:ext cx="6568615" cy="4483100"/>
          </a:xfrm>
        </p:spPr>
      </p:pic>
    </p:spTree>
    <p:extLst>
      <p:ext uri="{BB962C8B-B14F-4D97-AF65-F5344CB8AC3E}">
        <p14:creationId xmlns:p14="http://schemas.microsoft.com/office/powerpoint/2010/main" val="356227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test plan</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9900" y="1987550"/>
            <a:ext cx="5988983" cy="4483100"/>
          </a:xfrm>
        </p:spPr>
      </p:pic>
    </p:spTree>
    <p:extLst>
      <p:ext uri="{BB962C8B-B14F-4D97-AF65-F5344CB8AC3E}">
        <p14:creationId xmlns:p14="http://schemas.microsoft.com/office/powerpoint/2010/main" val="46047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 property overview</a:t>
            </a:r>
          </a:p>
        </p:txBody>
      </p:sp>
      <p:sp>
        <p:nvSpPr>
          <p:cNvPr id="3" name="Content Placeholder 2"/>
          <p:cNvSpPr>
            <a:spLocks noGrp="1"/>
          </p:cNvSpPr>
          <p:nvPr>
            <p:ph idx="1"/>
          </p:nvPr>
        </p:nvSpPr>
        <p:spPr/>
        <p:txBody>
          <a:bodyPr/>
          <a:lstStyle/>
          <a:p>
            <a:r>
              <a:rPr lang="en-US" dirty="0"/>
              <a:t>Landlords who operate through HSH also have HSH take care of the Maintenance fee for the Rental Properties. The landlord does this to capitalize on the reduced prices HSH enjoys thanks to their line of work. The land lord is aware that they are charged more than the actual maintenance fee HSH accrues from the process, but it is still a deal to what they would normally pay HSH does this maintenance on a monthly basis using a contractor. The will notify the contractor at the beginning of the month that the maintenance cheeks needs to get done. The contractor will then send HSH a bill after the maintenance services are preformed of all the Rental Properties. HSH pays the contractor. HSH then charges the landlord a Commission fee greater than their bill to generate a profit</a:t>
            </a:r>
          </a:p>
          <a:p>
            <a:endParaRPr lang="en-US" dirty="0"/>
          </a:p>
        </p:txBody>
      </p:sp>
    </p:spTree>
    <p:extLst>
      <p:ext uri="{BB962C8B-B14F-4D97-AF65-F5344CB8AC3E}">
        <p14:creationId xmlns:p14="http://schemas.microsoft.com/office/powerpoint/2010/main" val="356672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 PROPERTY CASE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8925" y="1987550"/>
            <a:ext cx="5770481" cy="4483100"/>
          </a:xfrm>
        </p:spPr>
      </p:pic>
    </p:spTree>
    <p:extLst>
      <p:ext uri="{BB962C8B-B14F-4D97-AF65-F5344CB8AC3E}">
        <p14:creationId xmlns:p14="http://schemas.microsoft.com/office/powerpoint/2010/main" val="148166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970" y="381000"/>
            <a:ext cx="9647830" cy="1295400"/>
          </a:xfrm>
        </p:spPr>
        <p:txBody>
          <a:bodyPr>
            <a:normAutofit/>
          </a:bodyPr>
          <a:lstStyle/>
          <a:p>
            <a:r>
              <a:rPr lang="en-US" sz="4000" dirty="0"/>
              <a:t>MAINTAIN PROPERTY SEQUENCE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401" y="1987550"/>
            <a:ext cx="6492168" cy="4483100"/>
          </a:xfrm>
        </p:spPr>
      </p:pic>
    </p:spTree>
    <p:extLst>
      <p:ext uri="{BB962C8B-B14F-4D97-AF65-F5344CB8AC3E}">
        <p14:creationId xmlns:p14="http://schemas.microsoft.com/office/powerpoint/2010/main" val="16135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 PROPERTY TEST plan</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7616" y="1987550"/>
            <a:ext cx="4339768" cy="4483100"/>
          </a:xfrm>
        </p:spPr>
      </p:pic>
    </p:spTree>
    <p:extLst>
      <p:ext uri="{BB962C8B-B14F-4D97-AF65-F5344CB8AC3E}">
        <p14:creationId xmlns:p14="http://schemas.microsoft.com/office/powerpoint/2010/main" val="69428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endParaRPr lang="en-US" dirty="0"/>
          </a:p>
        </p:txBody>
      </p:sp>
      <p:sp>
        <p:nvSpPr>
          <p:cNvPr id="3" name="Content Placeholder 2"/>
          <p:cNvSpPr>
            <a:spLocks noGrp="1"/>
          </p:cNvSpPr>
          <p:nvPr>
            <p:ph idx="1"/>
          </p:nvPr>
        </p:nvSpPr>
        <p:spPr/>
        <p:txBody>
          <a:bodyPr>
            <a:normAutofit fontScale="92500" lnSpcReduction="20000"/>
          </a:bodyPr>
          <a:lstStyle/>
          <a:p>
            <a:pPr marL="0" indent="0">
              <a:spcBef>
                <a:spcPts val="600"/>
              </a:spcBef>
              <a:buNone/>
            </a:pPr>
            <a:r>
              <a:rPr lang="en-US" sz="2600" b="1" dirty="0"/>
              <a:t>Home Sweet Home (HSH)</a:t>
            </a:r>
            <a:endParaRPr lang="en-US" sz="2600" dirty="0"/>
          </a:p>
          <a:p>
            <a:pPr marL="0" indent="0">
              <a:spcBef>
                <a:spcPts val="600"/>
              </a:spcBef>
              <a:buNone/>
            </a:pPr>
            <a:r>
              <a:rPr lang="en-US" sz="2600" dirty="0"/>
              <a:t>	Real estate Agency we are working for</a:t>
            </a:r>
          </a:p>
          <a:p>
            <a:pPr marL="0" indent="0">
              <a:spcBef>
                <a:spcPts val="600"/>
              </a:spcBef>
              <a:buNone/>
            </a:pPr>
            <a:r>
              <a:rPr lang="en-US" sz="2600" b="1" dirty="0"/>
              <a:t>Information</a:t>
            </a:r>
            <a:endParaRPr lang="en-US" sz="2600" dirty="0"/>
          </a:p>
          <a:p>
            <a:pPr marL="0" indent="0">
              <a:spcBef>
                <a:spcPts val="600"/>
              </a:spcBef>
              <a:buNone/>
            </a:pPr>
            <a:r>
              <a:rPr lang="en-US" sz="2600" b="1" dirty="0"/>
              <a:t>	</a:t>
            </a:r>
            <a:r>
              <a:rPr lang="en-US" sz="2600" dirty="0"/>
              <a:t>Data about a Class that is useful to the processes of HSH</a:t>
            </a:r>
          </a:p>
          <a:p>
            <a:pPr marL="0" indent="0">
              <a:spcBef>
                <a:spcPts val="600"/>
              </a:spcBef>
              <a:buNone/>
            </a:pPr>
            <a:r>
              <a:rPr lang="en-US" sz="2600" b="1" dirty="0"/>
              <a:t>File</a:t>
            </a:r>
            <a:endParaRPr lang="en-US" sz="2600" dirty="0"/>
          </a:p>
          <a:p>
            <a:pPr marL="0" indent="0">
              <a:spcBef>
                <a:spcPts val="600"/>
              </a:spcBef>
              <a:buNone/>
            </a:pPr>
            <a:r>
              <a:rPr lang="en-US" sz="2600" b="1" dirty="0"/>
              <a:t>	Information</a:t>
            </a:r>
            <a:r>
              <a:rPr lang="en-US" sz="2600" dirty="0"/>
              <a:t> organized into a set of tables that is neat and easy to read</a:t>
            </a:r>
          </a:p>
          <a:p>
            <a:pPr marL="0" indent="0">
              <a:spcBef>
                <a:spcPts val="600"/>
              </a:spcBef>
              <a:buNone/>
            </a:pPr>
            <a:r>
              <a:rPr lang="en-US" sz="2600" b="1" dirty="0"/>
              <a:t>Records</a:t>
            </a:r>
            <a:endParaRPr lang="en-US" sz="2600" dirty="0"/>
          </a:p>
          <a:p>
            <a:pPr marL="0" indent="0">
              <a:spcBef>
                <a:spcPts val="600"/>
              </a:spcBef>
              <a:buNone/>
            </a:pPr>
            <a:r>
              <a:rPr lang="en-US" sz="2600" b="1" dirty="0"/>
              <a:t>	</a:t>
            </a:r>
            <a:r>
              <a:rPr lang="en-US" sz="2600" dirty="0"/>
              <a:t>A collection of </a:t>
            </a:r>
            <a:r>
              <a:rPr lang="en-US" sz="2600" b="1" dirty="0"/>
              <a:t>Files</a:t>
            </a:r>
            <a:r>
              <a:rPr lang="en-US" sz="2600" dirty="0"/>
              <a:t> that share the same Class type</a:t>
            </a:r>
          </a:p>
          <a:p>
            <a:pPr marL="0" indent="0">
              <a:spcBef>
                <a:spcPts val="600"/>
              </a:spcBef>
              <a:buNone/>
            </a:pPr>
            <a:r>
              <a:rPr lang="en-US" sz="2600" dirty="0"/>
              <a:t> </a:t>
            </a:r>
          </a:p>
          <a:p>
            <a:pPr marL="0" indent="0">
              <a:spcBef>
                <a:spcPts val="600"/>
              </a:spcBef>
              <a:buNone/>
            </a:pPr>
            <a:r>
              <a:rPr lang="en-US" sz="2600" b="1" dirty="0"/>
              <a:t>Gather Property Details</a:t>
            </a:r>
            <a:endParaRPr lang="en-US" sz="2600" dirty="0"/>
          </a:p>
          <a:p>
            <a:pPr marL="0" indent="0">
              <a:spcBef>
                <a:spcPts val="600"/>
              </a:spcBef>
              <a:buNone/>
            </a:pPr>
            <a:r>
              <a:rPr lang="en-US" sz="2600" dirty="0"/>
              <a:t>	The information gathered about the vendor and property when the vendor calls wanting to sell their property.</a:t>
            </a:r>
          </a:p>
          <a:p>
            <a:pPr marL="0" indent="0">
              <a:spcBef>
                <a:spcPts val="600"/>
              </a:spcBef>
              <a:buNone/>
            </a:pPr>
            <a:endParaRPr lang="en-US" dirty="0"/>
          </a:p>
        </p:txBody>
      </p:sp>
    </p:spTree>
    <p:extLst>
      <p:ext uri="{BB962C8B-B14F-4D97-AF65-F5344CB8AC3E}">
        <p14:creationId xmlns:p14="http://schemas.microsoft.com/office/powerpoint/2010/main" val="316386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normAutofit lnSpcReduction="10000"/>
          </a:bodyPr>
          <a:lstStyle/>
          <a:p>
            <a:pPr marL="0" indent="0">
              <a:spcBef>
                <a:spcPts val="600"/>
              </a:spcBef>
              <a:buNone/>
            </a:pPr>
            <a:r>
              <a:rPr lang="en-US" b="1" dirty="0"/>
              <a:t>Property Information</a:t>
            </a:r>
            <a:endParaRPr lang="en-US" dirty="0"/>
          </a:p>
          <a:p>
            <a:pPr marL="0" indent="0">
              <a:spcBef>
                <a:spcPts val="600"/>
              </a:spcBef>
              <a:buNone/>
            </a:pPr>
            <a:r>
              <a:rPr lang="en-US" dirty="0"/>
              <a:t>	Information gathered to by </a:t>
            </a:r>
            <a:r>
              <a:rPr lang="en-US" b="1" dirty="0"/>
              <a:t>Gather Property Details </a:t>
            </a:r>
            <a:r>
              <a:rPr lang="en-US" dirty="0"/>
              <a:t> put into the 	property file</a:t>
            </a:r>
          </a:p>
          <a:p>
            <a:pPr marL="0" indent="0">
              <a:spcBef>
                <a:spcPts val="600"/>
              </a:spcBef>
              <a:buNone/>
            </a:pPr>
            <a:r>
              <a:rPr lang="en-US" dirty="0"/>
              <a:t>		Property address</a:t>
            </a:r>
          </a:p>
          <a:p>
            <a:pPr marL="0" indent="0">
              <a:spcBef>
                <a:spcPts val="600"/>
              </a:spcBef>
              <a:buNone/>
            </a:pPr>
            <a:r>
              <a:rPr lang="en-US" dirty="0"/>
              <a:t>		Property size</a:t>
            </a:r>
          </a:p>
          <a:p>
            <a:pPr marL="0" indent="0">
              <a:spcBef>
                <a:spcPts val="600"/>
              </a:spcBef>
              <a:buNone/>
            </a:pPr>
            <a:r>
              <a:rPr lang="en-US" dirty="0"/>
              <a:t>		Number of bedrooms</a:t>
            </a:r>
          </a:p>
          <a:p>
            <a:pPr marL="0" indent="0">
              <a:spcBef>
                <a:spcPts val="600"/>
              </a:spcBef>
              <a:buNone/>
            </a:pPr>
            <a:r>
              <a:rPr lang="en-US" dirty="0"/>
              <a:t>		Number of Bathrooms</a:t>
            </a:r>
          </a:p>
          <a:p>
            <a:pPr marL="0" indent="0">
              <a:spcBef>
                <a:spcPts val="600"/>
              </a:spcBef>
              <a:buNone/>
            </a:pPr>
            <a:r>
              <a:rPr lang="en-US" dirty="0"/>
              <a:t>		Building size (in square feet)</a:t>
            </a:r>
          </a:p>
          <a:p>
            <a:pPr marL="0" indent="0">
              <a:spcBef>
                <a:spcPts val="600"/>
              </a:spcBef>
              <a:buNone/>
            </a:pPr>
            <a:r>
              <a:rPr lang="en-US" dirty="0"/>
              <a:t>		Photograph of the property</a:t>
            </a:r>
          </a:p>
          <a:p>
            <a:pPr marL="0" indent="0">
              <a:spcBef>
                <a:spcPts val="600"/>
              </a:spcBef>
              <a:buNone/>
            </a:pPr>
            <a:r>
              <a:rPr lang="en-US" dirty="0"/>
              <a:t>		Vendor ID</a:t>
            </a:r>
          </a:p>
          <a:p>
            <a:pPr marL="0" indent="0">
              <a:spcBef>
                <a:spcPts val="600"/>
              </a:spcBef>
              <a:buNone/>
            </a:pPr>
            <a:r>
              <a:rPr lang="en-US" dirty="0"/>
              <a:t>		Date Posted</a:t>
            </a:r>
          </a:p>
          <a:p>
            <a:pPr marL="0" indent="0">
              <a:spcBef>
                <a:spcPts val="600"/>
              </a:spcBef>
              <a:buNone/>
            </a:pPr>
            <a:r>
              <a:rPr lang="en-US" dirty="0"/>
              <a:t>		Image of Property in either .jpg or .img format</a:t>
            </a:r>
            <a:endParaRPr lang="en-US" dirty="0"/>
          </a:p>
        </p:txBody>
      </p:sp>
    </p:spTree>
    <p:extLst>
      <p:ext uri="{BB962C8B-B14F-4D97-AF65-F5344CB8AC3E}">
        <p14:creationId xmlns:p14="http://schemas.microsoft.com/office/powerpoint/2010/main" val="344512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normAutofit/>
          </a:bodyPr>
          <a:lstStyle/>
          <a:p>
            <a:pPr marL="0" indent="0">
              <a:spcBef>
                <a:spcPts val="600"/>
              </a:spcBef>
              <a:buNone/>
            </a:pPr>
            <a:r>
              <a:rPr lang="en-US" b="1" dirty="0"/>
              <a:t>     Property File</a:t>
            </a:r>
            <a:endParaRPr lang="en-US" dirty="0"/>
          </a:p>
          <a:p>
            <a:pPr marL="0" indent="0">
              <a:spcBef>
                <a:spcPts val="600"/>
              </a:spcBef>
              <a:buNone/>
            </a:pPr>
            <a:r>
              <a:rPr lang="en-US" dirty="0"/>
              <a:t>	</a:t>
            </a:r>
            <a:r>
              <a:rPr lang="en-US" b="1" dirty="0"/>
              <a:t>Property Information</a:t>
            </a:r>
            <a:endParaRPr lang="en-US" dirty="0"/>
          </a:p>
          <a:p>
            <a:pPr marL="0" indent="0">
              <a:spcBef>
                <a:spcPts val="600"/>
              </a:spcBef>
              <a:buNone/>
            </a:pPr>
            <a:r>
              <a:rPr lang="en-US" dirty="0"/>
              <a:t>	Offer Made</a:t>
            </a:r>
          </a:p>
          <a:p>
            <a:pPr marL="0" indent="0">
              <a:spcBef>
                <a:spcPts val="600"/>
              </a:spcBef>
              <a:buNone/>
            </a:pPr>
            <a:r>
              <a:rPr lang="en-US" dirty="0"/>
              <a:t>		Input Type: Checkbox</a:t>
            </a:r>
          </a:p>
          <a:p>
            <a:pPr marL="0" indent="0">
              <a:spcBef>
                <a:spcPts val="600"/>
              </a:spcBef>
              <a:buNone/>
            </a:pPr>
            <a:r>
              <a:rPr lang="en-US" dirty="0"/>
              <a:t>	Number of Appointments</a:t>
            </a:r>
          </a:p>
          <a:p>
            <a:pPr marL="0" indent="0">
              <a:spcBef>
                <a:spcPts val="600"/>
              </a:spcBef>
              <a:buNone/>
            </a:pPr>
            <a:r>
              <a:rPr lang="en-US" dirty="0"/>
              <a:t>		Input type: Text Box</a:t>
            </a:r>
          </a:p>
          <a:p>
            <a:pPr marL="0" indent="0">
              <a:spcBef>
                <a:spcPts val="600"/>
              </a:spcBef>
              <a:buNone/>
            </a:pPr>
            <a:r>
              <a:rPr lang="en-US" dirty="0"/>
              <a:t>			Constraints: Numeric</a:t>
            </a:r>
          </a:p>
          <a:p>
            <a:pPr marL="0" indent="0">
              <a:spcBef>
                <a:spcPts val="600"/>
              </a:spcBef>
              <a:buNone/>
            </a:pPr>
            <a:r>
              <a:rPr lang="en-US" dirty="0"/>
              <a:t>	</a:t>
            </a:r>
            <a:r>
              <a:rPr lang="en-US" b="1" dirty="0"/>
              <a:t>Last appointment Date</a:t>
            </a:r>
            <a:endParaRPr lang="en-US" dirty="0"/>
          </a:p>
          <a:p>
            <a:pPr marL="0" indent="0">
              <a:spcBef>
                <a:spcPts val="600"/>
              </a:spcBef>
              <a:buNone/>
            </a:pPr>
            <a:r>
              <a:rPr lang="en-US" b="1" dirty="0"/>
              <a:t>		</a:t>
            </a:r>
            <a:r>
              <a:rPr lang="en-US" dirty="0"/>
              <a:t>The last scheduled appointment of the Property</a:t>
            </a:r>
          </a:p>
          <a:p>
            <a:pPr>
              <a:spcBef>
                <a:spcPts val="600"/>
              </a:spcBef>
            </a:pPr>
            <a:endParaRPr lang="en-US" dirty="0"/>
          </a:p>
        </p:txBody>
      </p:sp>
    </p:spTree>
    <p:extLst>
      <p:ext uri="{BB962C8B-B14F-4D97-AF65-F5344CB8AC3E}">
        <p14:creationId xmlns:p14="http://schemas.microsoft.com/office/powerpoint/2010/main" val="298795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normAutofit/>
          </a:bodyPr>
          <a:lstStyle/>
          <a:p>
            <a:pPr marL="0" indent="0">
              <a:spcBef>
                <a:spcPts val="600"/>
              </a:spcBef>
              <a:buNone/>
            </a:pPr>
            <a:r>
              <a:rPr lang="en-US" b="1" dirty="0"/>
              <a:t>Property Records</a:t>
            </a:r>
            <a:endParaRPr lang="en-US" dirty="0"/>
          </a:p>
          <a:p>
            <a:pPr marL="0" indent="0">
              <a:spcBef>
                <a:spcPts val="600"/>
              </a:spcBef>
              <a:buNone/>
            </a:pPr>
            <a:r>
              <a:rPr lang="en-US" b="1" dirty="0"/>
              <a:t>	</a:t>
            </a:r>
            <a:r>
              <a:rPr lang="en-US" dirty="0"/>
              <a:t>The data store the contains all of the </a:t>
            </a:r>
            <a:r>
              <a:rPr lang="en-US" b="1" dirty="0"/>
              <a:t>Property Files</a:t>
            </a:r>
            <a:r>
              <a:rPr lang="en-US" dirty="0"/>
              <a:t> 			</a:t>
            </a:r>
          </a:p>
          <a:p>
            <a:pPr marL="0" indent="0">
              <a:spcBef>
                <a:spcPts val="600"/>
              </a:spcBef>
              <a:buNone/>
            </a:pPr>
            <a:r>
              <a:rPr lang="en-US" b="1" dirty="0"/>
              <a:t>Current Properties</a:t>
            </a:r>
            <a:endParaRPr lang="en-US" dirty="0"/>
          </a:p>
          <a:p>
            <a:pPr marL="0" indent="0">
              <a:spcBef>
                <a:spcPts val="600"/>
              </a:spcBef>
              <a:buNone/>
            </a:pPr>
            <a:r>
              <a:rPr lang="en-US" dirty="0"/>
              <a:t>	A </a:t>
            </a:r>
            <a:r>
              <a:rPr lang="en-US" b="1" dirty="0"/>
              <a:t>Property File</a:t>
            </a:r>
            <a:r>
              <a:rPr lang="en-US" dirty="0"/>
              <a:t> that does not have a current offer placed</a:t>
            </a:r>
          </a:p>
          <a:p>
            <a:pPr marL="0" indent="0">
              <a:spcBef>
                <a:spcPts val="600"/>
              </a:spcBef>
              <a:buNone/>
            </a:pPr>
            <a:r>
              <a:rPr lang="en-US" b="1" dirty="0"/>
              <a:t>Property Records</a:t>
            </a:r>
            <a:endParaRPr lang="en-US" dirty="0"/>
          </a:p>
          <a:p>
            <a:pPr marL="0" indent="0">
              <a:spcBef>
                <a:spcPts val="600"/>
              </a:spcBef>
              <a:buNone/>
            </a:pPr>
            <a:r>
              <a:rPr lang="en-US" b="1" dirty="0"/>
              <a:t>	</a:t>
            </a:r>
            <a:r>
              <a:rPr lang="en-US" dirty="0"/>
              <a:t>Data store Containing </a:t>
            </a:r>
            <a:r>
              <a:rPr lang="en-US" b="1" dirty="0"/>
              <a:t>Property Files</a:t>
            </a:r>
            <a:endParaRPr lang="en-US" dirty="0"/>
          </a:p>
          <a:p>
            <a:pPr marL="0" indent="0">
              <a:spcBef>
                <a:spcPts val="600"/>
              </a:spcBef>
              <a:buNone/>
            </a:pPr>
            <a:r>
              <a:rPr lang="en-US" b="1" dirty="0"/>
              <a:t>Relevant Summary Sheet(RSS)</a:t>
            </a:r>
            <a:endParaRPr lang="en-US" dirty="0"/>
          </a:p>
          <a:p>
            <a:pPr marL="0" indent="0">
              <a:spcBef>
                <a:spcPts val="600"/>
              </a:spcBef>
              <a:buNone/>
            </a:pPr>
            <a:r>
              <a:rPr lang="en-US" dirty="0"/>
              <a:t>	The fact sheets that are displayed in the HSH high street office with a 	brief summary of the property along with a reduced photocopy for 	advertising purposes</a:t>
            </a:r>
            <a:br>
              <a:rPr lang="en-US" dirty="0"/>
            </a:br>
            <a:endParaRPr lang="en-US" dirty="0"/>
          </a:p>
        </p:txBody>
      </p:sp>
    </p:spTree>
    <p:extLst>
      <p:ext uri="{BB962C8B-B14F-4D97-AF65-F5344CB8AC3E}">
        <p14:creationId xmlns:p14="http://schemas.microsoft.com/office/powerpoint/2010/main" val="160677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 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8120827"/>
              </p:ext>
            </p:extLst>
          </p:nvPr>
        </p:nvGraphicFramePr>
        <p:xfrm>
          <a:off x="1981200" y="1905000"/>
          <a:ext cx="9372600" cy="4329546"/>
        </p:xfrm>
        <a:graphic>
          <a:graphicData uri="http://schemas.openxmlformats.org/drawingml/2006/table">
            <a:tbl>
              <a:tblPr/>
              <a:tblGrid>
                <a:gridCol w="3124200">
                  <a:extLst>
                    <a:ext uri="{9D8B030D-6E8A-4147-A177-3AD203B41FA5}">
                      <a16:colId xmlns:a16="http://schemas.microsoft.com/office/drawing/2014/main" val="3331321476"/>
                    </a:ext>
                  </a:extLst>
                </a:gridCol>
                <a:gridCol w="3124200">
                  <a:extLst>
                    <a:ext uri="{9D8B030D-6E8A-4147-A177-3AD203B41FA5}">
                      <a16:colId xmlns:a16="http://schemas.microsoft.com/office/drawing/2014/main" val="3026221512"/>
                    </a:ext>
                  </a:extLst>
                </a:gridCol>
                <a:gridCol w="3124200">
                  <a:extLst>
                    <a:ext uri="{9D8B030D-6E8A-4147-A177-3AD203B41FA5}">
                      <a16:colId xmlns:a16="http://schemas.microsoft.com/office/drawing/2014/main" val="1585135984"/>
                    </a:ext>
                  </a:extLst>
                </a:gridCol>
              </a:tblGrid>
              <a:tr h="475300">
                <a:tc gridSpan="3">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Class: </a:t>
                      </a:r>
                      <a:r>
                        <a:rPr lang="en-US" sz="2000" b="0" i="0" u="none" strike="noStrike" dirty="0">
                          <a:solidFill>
                            <a:srgbClr val="000000"/>
                          </a:solidFill>
                          <a:effectLst/>
                          <a:latin typeface="Arial" panose="020B0604020202020204" pitchFamily="34" charset="0"/>
                        </a:rPr>
                        <a:t>Vendor</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34707464"/>
                  </a:ext>
                </a:extLst>
              </a:tr>
              <a:tr h="475300">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Responsibilities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Operations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Collaborators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8809292"/>
                  </a:ext>
                </a:extLst>
              </a:tr>
              <a:tr h="3378946">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Request Property Sale</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Withdraw Property Sale</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Accepts Appointments</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Accepts Offers</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Create Sale</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Vendor Withdraw</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Vendor Appointment</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Offer</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Sold</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Manager</a:t>
                      </a:r>
                      <a:endParaRPr lang="en-US" sz="2000" dirty="0">
                        <a:effectLst/>
                      </a:endParaRPr>
                    </a:p>
                    <a:p>
                      <a:pPr rtl="0" fontAlgn="t">
                        <a:spcBef>
                          <a:spcPts val="0"/>
                        </a:spcBef>
                        <a:spcAft>
                          <a:spcPts val="0"/>
                        </a:spcAft>
                      </a:pPr>
                      <a:br>
                        <a:rPr lang="en-US" sz="2000" dirty="0">
                          <a:effectLst/>
                        </a:rPr>
                      </a:br>
                      <a:r>
                        <a:rPr lang="en-US" sz="2000" b="0" i="0" u="none" strike="noStrike" dirty="0">
                          <a:solidFill>
                            <a:srgbClr val="000000"/>
                          </a:solidFill>
                          <a:effectLst/>
                          <a:latin typeface="Arial" panose="020B0604020202020204" pitchFamily="34" charset="0"/>
                        </a:rPr>
                        <a:t>Customer</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4391400"/>
                  </a:ext>
                </a:extLst>
              </a:tr>
            </a:tbl>
          </a:graphicData>
        </a:graphic>
      </p:graphicFrame>
      <p:sp>
        <p:nvSpPr>
          <p:cNvPr id="5" name="Rectangle 1"/>
          <p:cNvSpPr>
            <a:spLocks noChangeArrowheads="1"/>
          </p:cNvSpPr>
          <p:nvPr/>
        </p:nvSpPr>
        <p:spPr bwMode="auto">
          <a:xfrm>
            <a:off x="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532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lstStyle/>
          <a:p>
            <a:pPr marL="0" indent="0">
              <a:spcBef>
                <a:spcPts val="600"/>
              </a:spcBef>
              <a:buNone/>
            </a:pPr>
            <a:r>
              <a:rPr lang="en-US" b="1" dirty="0"/>
              <a:t>New Property</a:t>
            </a:r>
            <a:endParaRPr lang="en-US" dirty="0"/>
          </a:p>
          <a:p>
            <a:pPr marL="0" indent="0">
              <a:spcBef>
                <a:spcPts val="600"/>
              </a:spcBef>
              <a:buNone/>
            </a:pPr>
            <a:r>
              <a:rPr lang="en-US" b="1" dirty="0"/>
              <a:t>	</a:t>
            </a:r>
            <a:r>
              <a:rPr lang="en-US" dirty="0"/>
              <a:t>A </a:t>
            </a:r>
            <a:r>
              <a:rPr lang="en-US" b="1" dirty="0"/>
              <a:t>Current Property</a:t>
            </a:r>
            <a:r>
              <a:rPr lang="en-US" dirty="0"/>
              <a:t> that is has been posted for less than 2 weeks</a:t>
            </a:r>
          </a:p>
          <a:p>
            <a:pPr marL="0" indent="0">
              <a:spcBef>
                <a:spcPts val="600"/>
              </a:spcBef>
              <a:buNone/>
            </a:pPr>
            <a:r>
              <a:rPr lang="en-US" b="1" dirty="0"/>
              <a:t>Obscure Properties</a:t>
            </a:r>
            <a:endParaRPr lang="en-US" dirty="0"/>
          </a:p>
          <a:p>
            <a:pPr marL="0" indent="0">
              <a:spcBef>
                <a:spcPts val="600"/>
              </a:spcBef>
              <a:buNone/>
            </a:pPr>
            <a:r>
              <a:rPr lang="en-US" b="1" dirty="0"/>
              <a:t>	Current Properties</a:t>
            </a:r>
            <a:r>
              <a:rPr lang="en-US" dirty="0"/>
              <a:t> that has had less than 4 appointments within a month of either the date posted or the </a:t>
            </a:r>
            <a:r>
              <a:rPr lang="en-US" b="1" dirty="0"/>
              <a:t>Last Appointment Date </a:t>
            </a:r>
            <a:endParaRPr lang="en-US" dirty="0"/>
          </a:p>
        </p:txBody>
      </p:sp>
    </p:spTree>
    <p:extLst>
      <p:ext uri="{BB962C8B-B14F-4D97-AF65-F5344CB8AC3E}">
        <p14:creationId xmlns:p14="http://schemas.microsoft.com/office/powerpoint/2010/main" val="103916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normAutofit fontScale="92500"/>
          </a:bodyPr>
          <a:lstStyle/>
          <a:p>
            <a:pPr marL="0" indent="0">
              <a:spcBef>
                <a:spcPts val="600"/>
              </a:spcBef>
              <a:buNone/>
            </a:pPr>
            <a:r>
              <a:rPr lang="en-US" b="1" dirty="0"/>
              <a:t>Obscure Properties List</a:t>
            </a:r>
            <a:endParaRPr lang="en-US" dirty="0"/>
          </a:p>
          <a:p>
            <a:pPr marL="0" indent="0">
              <a:spcBef>
                <a:spcPts val="600"/>
              </a:spcBef>
              <a:buNone/>
            </a:pPr>
            <a:r>
              <a:rPr lang="en-US" b="1" dirty="0"/>
              <a:t>	</a:t>
            </a:r>
            <a:r>
              <a:rPr lang="en-US" dirty="0"/>
              <a:t>A List generated by the property check process that will be used within 	the process as well as in the Advertisement and Mailing List processes</a:t>
            </a:r>
          </a:p>
          <a:p>
            <a:pPr marL="0" indent="0">
              <a:spcBef>
                <a:spcPts val="600"/>
              </a:spcBef>
              <a:buNone/>
            </a:pPr>
            <a:r>
              <a:rPr lang="en-US" b="1" dirty="0"/>
              <a:t> </a:t>
            </a:r>
            <a:endParaRPr lang="en-US" dirty="0"/>
          </a:p>
          <a:p>
            <a:pPr marL="0" indent="0">
              <a:spcBef>
                <a:spcPts val="600"/>
              </a:spcBef>
              <a:buNone/>
            </a:pPr>
            <a:r>
              <a:rPr lang="en-US" b="1" dirty="0"/>
              <a:t>New Properties List</a:t>
            </a:r>
            <a:r>
              <a:rPr lang="en-US" dirty="0"/>
              <a:t> </a:t>
            </a:r>
          </a:p>
          <a:p>
            <a:pPr marL="0" indent="0">
              <a:spcBef>
                <a:spcPts val="600"/>
              </a:spcBef>
              <a:buNone/>
            </a:pPr>
            <a:r>
              <a:rPr lang="en-US" dirty="0"/>
              <a:t>	A second list generated by the Property Check Process to be used by the 	Advertising and Mailing List Processes</a:t>
            </a:r>
          </a:p>
          <a:p>
            <a:pPr marL="0" indent="0">
              <a:spcBef>
                <a:spcPts val="600"/>
              </a:spcBef>
              <a:buNone/>
            </a:pPr>
            <a:r>
              <a:rPr lang="en-US" dirty="0"/>
              <a:t> </a:t>
            </a:r>
          </a:p>
          <a:p>
            <a:pPr marL="0" indent="0">
              <a:spcBef>
                <a:spcPts val="600"/>
              </a:spcBef>
              <a:buNone/>
            </a:pPr>
            <a:r>
              <a:rPr lang="en-US" b="1" dirty="0"/>
              <a:t>Featured Properties list</a:t>
            </a:r>
            <a:endParaRPr lang="en-US" dirty="0"/>
          </a:p>
          <a:p>
            <a:pPr marL="0" indent="0">
              <a:spcBef>
                <a:spcPts val="600"/>
              </a:spcBef>
              <a:buNone/>
            </a:pPr>
            <a:r>
              <a:rPr lang="en-US" b="1" dirty="0"/>
              <a:t>	</a:t>
            </a:r>
            <a:r>
              <a:rPr lang="en-US" dirty="0"/>
              <a:t>A list created</a:t>
            </a:r>
            <a:r>
              <a:rPr lang="en-US" b="1" dirty="0"/>
              <a:t> from</a:t>
            </a:r>
            <a:r>
              <a:rPr lang="en-US" dirty="0"/>
              <a:t> combining the </a:t>
            </a:r>
            <a:r>
              <a:rPr lang="en-US" b="1" dirty="0"/>
              <a:t>Obscure </a:t>
            </a:r>
            <a:r>
              <a:rPr lang="en-US" dirty="0"/>
              <a:t>and</a:t>
            </a:r>
            <a:r>
              <a:rPr lang="en-US" b="1" dirty="0"/>
              <a:t> New Properties </a:t>
            </a:r>
            <a:r>
              <a:rPr lang="en-US" dirty="0"/>
              <a:t>lists</a:t>
            </a:r>
          </a:p>
          <a:p>
            <a:pPr marL="0" indent="0">
              <a:spcBef>
                <a:spcPts val="600"/>
              </a:spcBef>
              <a:buNone/>
            </a:pPr>
            <a:r>
              <a:rPr lang="en-US" dirty="0"/>
              <a:t> </a:t>
            </a:r>
          </a:p>
          <a:p>
            <a:pPr marL="0" indent="0">
              <a:spcBef>
                <a:spcPts val="600"/>
              </a:spcBef>
              <a:buNone/>
            </a:pPr>
            <a:endParaRPr lang="en-US" dirty="0"/>
          </a:p>
        </p:txBody>
      </p:sp>
    </p:spTree>
    <p:extLst>
      <p:ext uri="{BB962C8B-B14F-4D97-AF65-F5344CB8AC3E}">
        <p14:creationId xmlns:p14="http://schemas.microsoft.com/office/powerpoint/2010/main" val="18337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lstStyle/>
          <a:p>
            <a:pPr marL="0" indent="0">
              <a:spcBef>
                <a:spcPts val="600"/>
              </a:spcBef>
              <a:buNone/>
            </a:pPr>
            <a:r>
              <a:rPr lang="en-US" b="1" dirty="0"/>
              <a:t>Empty Property</a:t>
            </a:r>
            <a:endParaRPr lang="en-US" dirty="0"/>
          </a:p>
          <a:p>
            <a:pPr marL="0" indent="0">
              <a:spcBef>
                <a:spcPts val="600"/>
              </a:spcBef>
              <a:buNone/>
            </a:pPr>
            <a:r>
              <a:rPr lang="en-US" dirty="0"/>
              <a:t>	A Property that does not have a vendor</a:t>
            </a:r>
          </a:p>
          <a:p>
            <a:pPr marL="0" indent="0">
              <a:spcBef>
                <a:spcPts val="600"/>
              </a:spcBef>
              <a:buNone/>
            </a:pPr>
            <a:r>
              <a:rPr lang="en-US" dirty="0"/>
              <a:t> </a:t>
            </a:r>
          </a:p>
          <a:p>
            <a:pPr marL="0" indent="0">
              <a:spcBef>
                <a:spcPts val="600"/>
              </a:spcBef>
              <a:buNone/>
            </a:pPr>
            <a:r>
              <a:rPr lang="en-US" b="1" dirty="0"/>
              <a:t>Harry Signs Ltd.(HSL)</a:t>
            </a:r>
            <a:endParaRPr lang="en-US" dirty="0"/>
          </a:p>
          <a:p>
            <a:pPr marL="0" indent="0">
              <a:spcBef>
                <a:spcPts val="600"/>
              </a:spcBef>
              <a:buNone/>
            </a:pPr>
            <a:r>
              <a:rPr lang="en-US" dirty="0"/>
              <a:t>	External entity that gathers vendor Information and puts up the 	for sale sign on the property for HSH</a:t>
            </a:r>
          </a:p>
        </p:txBody>
      </p:sp>
    </p:spTree>
    <p:extLst>
      <p:ext uri="{BB962C8B-B14F-4D97-AF65-F5344CB8AC3E}">
        <p14:creationId xmlns:p14="http://schemas.microsoft.com/office/powerpoint/2010/main" val="58330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normAutofit/>
          </a:bodyPr>
          <a:lstStyle/>
          <a:p>
            <a:pPr marL="0" indent="0">
              <a:spcBef>
                <a:spcPts val="600"/>
              </a:spcBef>
              <a:buNone/>
            </a:pPr>
            <a:r>
              <a:rPr lang="en-US" b="1" dirty="0"/>
              <a:t>Vendor(seller)</a:t>
            </a:r>
            <a:endParaRPr lang="en-US" dirty="0"/>
          </a:p>
          <a:p>
            <a:pPr marL="0" indent="0">
              <a:spcBef>
                <a:spcPts val="600"/>
              </a:spcBef>
              <a:buNone/>
            </a:pPr>
            <a:r>
              <a:rPr lang="en-US" dirty="0"/>
              <a:t>	Person who invites HSH to sell their property</a:t>
            </a:r>
          </a:p>
          <a:p>
            <a:pPr marL="0" indent="0">
              <a:spcBef>
                <a:spcPts val="600"/>
              </a:spcBef>
              <a:buNone/>
            </a:pPr>
            <a:r>
              <a:rPr lang="en-US" b="1" dirty="0"/>
              <a:t>Vendor Information</a:t>
            </a:r>
            <a:endParaRPr lang="en-US" dirty="0"/>
          </a:p>
          <a:p>
            <a:pPr marL="0" indent="0">
              <a:spcBef>
                <a:spcPts val="600"/>
              </a:spcBef>
              <a:buNone/>
            </a:pPr>
            <a:r>
              <a:rPr lang="en-US" dirty="0"/>
              <a:t>	Vendor ID</a:t>
            </a:r>
          </a:p>
          <a:p>
            <a:pPr marL="0" indent="0">
              <a:spcBef>
                <a:spcPts val="600"/>
              </a:spcBef>
              <a:buNone/>
            </a:pPr>
            <a:r>
              <a:rPr lang="en-US" dirty="0"/>
              <a:t>	Vendor Name</a:t>
            </a:r>
          </a:p>
          <a:p>
            <a:pPr marL="0" indent="0">
              <a:spcBef>
                <a:spcPts val="600"/>
              </a:spcBef>
              <a:buNone/>
            </a:pPr>
            <a:r>
              <a:rPr lang="en-US" dirty="0"/>
              <a:t>	Vendor Address</a:t>
            </a:r>
          </a:p>
          <a:p>
            <a:pPr marL="0" indent="0">
              <a:spcBef>
                <a:spcPts val="600"/>
              </a:spcBef>
              <a:buNone/>
            </a:pPr>
            <a:r>
              <a:rPr lang="en-US" dirty="0"/>
              <a:t>	Vendor Phone Number</a:t>
            </a:r>
          </a:p>
          <a:p>
            <a:pPr marL="0" indent="0">
              <a:spcBef>
                <a:spcPts val="600"/>
              </a:spcBef>
              <a:buNone/>
            </a:pPr>
            <a:r>
              <a:rPr lang="en-US" dirty="0"/>
              <a:t>	Vendor e-mail</a:t>
            </a:r>
          </a:p>
          <a:p>
            <a:pPr marL="0" indent="0">
              <a:spcBef>
                <a:spcPts val="600"/>
              </a:spcBef>
              <a:buNone/>
            </a:pPr>
            <a:r>
              <a:rPr lang="en-US" dirty="0"/>
              <a:t>	Vendor bank account routing number</a:t>
            </a:r>
          </a:p>
          <a:p>
            <a:pPr marL="0" indent="0">
              <a:spcBef>
                <a:spcPts val="600"/>
              </a:spcBef>
              <a:buNone/>
            </a:pPr>
            <a:r>
              <a:rPr lang="en-US" dirty="0"/>
              <a:t>	Vendor Availability</a:t>
            </a:r>
          </a:p>
          <a:p>
            <a:pPr marL="0" indent="0">
              <a:spcBef>
                <a:spcPts val="600"/>
              </a:spcBef>
              <a:buNone/>
            </a:pPr>
            <a:r>
              <a:rPr lang="en-US" dirty="0"/>
              <a:t>		-availability for potential buyers(customers</a:t>
            </a:r>
            <a:endParaRPr lang="en-US" dirty="0"/>
          </a:p>
        </p:txBody>
      </p:sp>
    </p:spTree>
    <p:extLst>
      <p:ext uri="{BB962C8B-B14F-4D97-AF65-F5344CB8AC3E}">
        <p14:creationId xmlns:p14="http://schemas.microsoft.com/office/powerpoint/2010/main" val="48745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lstStyle/>
          <a:p>
            <a:pPr marL="0" indent="0">
              <a:spcBef>
                <a:spcPts val="600"/>
              </a:spcBef>
              <a:buNone/>
            </a:pPr>
            <a:r>
              <a:rPr lang="en-US" b="1" dirty="0"/>
              <a:t>Vendor File</a:t>
            </a:r>
            <a:endParaRPr lang="en-US" dirty="0"/>
          </a:p>
          <a:p>
            <a:pPr marL="0" indent="0">
              <a:spcBef>
                <a:spcPts val="600"/>
              </a:spcBef>
              <a:buNone/>
            </a:pPr>
            <a:r>
              <a:rPr lang="en-US" dirty="0"/>
              <a:t>	</a:t>
            </a:r>
            <a:r>
              <a:rPr lang="en-US" b="1" dirty="0"/>
              <a:t>Vendor Information</a:t>
            </a:r>
            <a:endParaRPr lang="en-US" dirty="0"/>
          </a:p>
          <a:p>
            <a:pPr marL="0" indent="0">
              <a:spcBef>
                <a:spcPts val="600"/>
              </a:spcBef>
              <a:buNone/>
            </a:pPr>
            <a:r>
              <a:rPr lang="en-US" dirty="0"/>
              <a:t>	Memo field</a:t>
            </a:r>
          </a:p>
          <a:p>
            <a:pPr marL="0" indent="0">
              <a:spcBef>
                <a:spcPts val="600"/>
              </a:spcBef>
              <a:buNone/>
            </a:pPr>
            <a:r>
              <a:rPr lang="en-US" dirty="0"/>
              <a:t>		-a field on the Vendor Database that allows staff to Store 				useful comments </a:t>
            </a:r>
          </a:p>
          <a:p>
            <a:pPr marL="0" indent="0">
              <a:spcBef>
                <a:spcPts val="600"/>
              </a:spcBef>
              <a:buNone/>
            </a:pPr>
            <a:r>
              <a:rPr lang="en-US" b="1" dirty="0"/>
              <a:t>Vendor Records</a:t>
            </a:r>
            <a:endParaRPr lang="en-US" dirty="0"/>
          </a:p>
          <a:p>
            <a:pPr marL="0" indent="0">
              <a:spcBef>
                <a:spcPts val="600"/>
              </a:spcBef>
              <a:buNone/>
            </a:pPr>
            <a:r>
              <a:rPr lang="en-US" b="1" dirty="0"/>
              <a:t>	</a:t>
            </a:r>
            <a:r>
              <a:rPr lang="en-US" dirty="0"/>
              <a:t>The data store the contains all of the </a:t>
            </a:r>
            <a:r>
              <a:rPr lang="en-US" b="1" dirty="0"/>
              <a:t>Vendor Files</a:t>
            </a:r>
            <a:endParaRPr lang="en-US" dirty="0"/>
          </a:p>
        </p:txBody>
      </p:sp>
    </p:spTree>
    <p:extLst>
      <p:ext uri="{BB962C8B-B14F-4D97-AF65-F5344CB8AC3E}">
        <p14:creationId xmlns:p14="http://schemas.microsoft.com/office/powerpoint/2010/main" val="139703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normAutofit fontScale="77500" lnSpcReduction="20000"/>
          </a:bodyPr>
          <a:lstStyle/>
          <a:p>
            <a:pPr marL="0" indent="0">
              <a:lnSpc>
                <a:spcPct val="120000"/>
              </a:lnSpc>
              <a:spcBef>
                <a:spcPts val="600"/>
              </a:spcBef>
              <a:buNone/>
            </a:pPr>
            <a:r>
              <a:rPr lang="en-US" sz="2500" b="1" dirty="0"/>
              <a:t>Customer(Buyer)</a:t>
            </a:r>
            <a:endParaRPr lang="en-US" sz="2500" dirty="0"/>
          </a:p>
          <a:p>
            <a:pPr marL="0" indent="0">
              <a:lnSpc>
                <a:spcPct val="120000"/>
              </a:lnSpc>
              <a:spcBef>
                <a:spcPts val="600"/>
              </a:spcBef>
              <a:buNone/>
            </a:pPr>
            <a:r>
              <a:rPr lang="en-US" sz="2500" b="1" dirty="0"/>
              <a:t>	</a:t>
            </a:r>
            <a:r>
              <a:rPr lang="en-US" sz="2500" dirty="0"/>
              <a:t>A person who contacts HSH to make an appointment or offer on a </a:t>
            </a:r>
            <a:r>
              <a:rPr lang="en-US" sz="2500" b="1" dirty="0"/>
              <a:t>Current Property</a:t>
            </a:r>
            <a:endParaRPr lang="en-US" sz="2500" dirty="0"/>
          </a:p>
          <a:p>
            <a:pPr marL="0" indent="0">
              <a:lnSpc>
                <a:spcPct val="120000"/>
              </a:lnSpc>
              <a:spcBef>
                <a:spcPts val="600"/>
              </a:spcBef>
              <a:buNone/>
            </a:pPr>
            <a:r>
              <a:rPr lang="en-US" sz="2500" b="1" dirty="0"/>
              <a:t>Customer Detail	</a:t>
            </a:r>
            <a:endParaRPr lang="en-US" sz="2500" dirty="0"/>
          </a:p>
          <a:p>
            <a:pPr marL="0" indent="0">
              <a:lnSpc>
                <a:spcPct val="120000"/>
              </a:lnSpc>
              <a:spcBef>
                <a:spcPts val="600"/>
              </a:spcBef>
              <a:buNone/>
            </a:pPr>
            <a:r>
              <a:rPr lang="en-US" sz="2500" dirty="0"/>
              <a:t>Customer Name</a:t>
            </a:r>
          </a:p>
          <a:p>
            <a:pPr marL="0" indent="0">
              <a:lnSpc>
                <a:spcPct val="120000"/>
              </a:lnSpc>
              <a:spcBef>
                <a:spcPts val="600"/>
              </a:spcBef>
              <a:buNone/>
            </a:pPr>
            <a:r>
              <a:rPr lang="en-US" sz="2500" dirty="0"/>
              <a:t>	Customer email</a:t>
            </a:r>
          </a:p>
          <a:p>
            <a:pPr marL="0" indent="0">
              <a:lnSpc>
                <a:spcPct val="120000"/>
              </a:lnSpc>
              <a:spcBef>
                <a:spcPts val="600"/>
              </a:spcBef>
              <a:buNone/>
            </a:pPr>
            <a:r>
              <a:rPr lang="en-US" sz="2500" dirty="0"/>
              <a:t>	Customer Phone Number</a:t>
            </a:r>
          </a:p>
          <a:p>
            <a:pPr marL="0" indent="0">
              <a:lnSpc>
                <a:spcPct val="120000"/>
              </a:lnSpc>
              <a:spcBef>
                <a:spcPts val="600"/>
              </a:spcBef>
              <a:buNone/>
            </a:pPr>
            <a:r>
              <a:rPr lang="en-US" sz="2500" b="1" dirty="0"/>
              <a:t>Customer Information</a:t>
            </a:r>
            <a:endParaRPr lang="en-US" sz="2500" dirty="0"/>
          </a:p>
          <a:p>
            <a:pPr marL="0" indent="0">
              <a:lnSpc>
                <a:spcPct val="120000"/>
              </a:lnSpc>
              <a:spcBef>
                <a:spcPts val="600"/>
              </a:spcBef>
              <a:buNone/>
            </a:pPr>
            <a:r>
              <a:rPr lang="en-US" sz="2500" dirty="0"/>
              <a:t>		Customer ID</a:t>
            </a:r>
          </a:p>
          <a:p>
            <a:pPr marL="0" indent="0">
              <a:lnSpc>
                <a:spcPct val="120000"/>
              </a:lnSpc>
              <a:spcBef>
                <a:spcPts val="600"/>
              </a:spcBef>
              <a:buNone/>
            </a:pPr>
            <a:r>
              <a:rPr lang="en-US" sz="2500" dirty="0"/>
              <a:t>		</a:t>
            </a:r>
            <a:r>
              <a:rPr lang="en-US" sz="2500" b="1" dirty="0"/>
              <a:t>Customer Details</a:t>
            </a:r>
            <a:endParaRPr lang="en-US" sz="2500" dirty="0"/>
          </a:p>
          <a:p>
            <a:pPr marL="0" indent="0">
              <a:lnSpc>
                <a:spcPct val="120000"/>
              </a:lnSpc>
              <a:spcBef>
                <a:spcPts val="600"/>
              </a:spcBef>
              <a:buNone/>
            </a:pPr>
            <a:r>
              <a:rPr lang="en-US" sz="2500" b="1" dirty="0"/>
              <a:t>		</a:t>
            </a:r>
            <a:r>
              <a:rPr lang="en-US" sz="2500" dirty="0"/>
              <a:t>Customer address</a:t>
            </a:r>
          </a:p>
          <a:p>
            <a:pPr marL="0" indent="0">
              <a:lnSpc>
                <a:spcPct val="120000"/>
              </a:lnSpc>
              <a:spcBef>
                <a:spcPts val="600"/>
              </a:spcBef>
              <a:buNone/>
            </a:pPr>
            <a:r>
              <a:rPr lang="en-US" sz="2500" b="1" dirty="0"/>
              <a:t>Customer Records</a:t>
            </a:r>
            <a:endParaRPr lang="en-US" sz="2500" dirty="0"/>
          </a:p>
          <a:p>
            <a:pPr marL="0" indent="0">
              <a:lnSpc>
                <a:spcPct val="120000"/>
              </a:lnSpc>
              <a:spcBef>
                <a:spcPts val="600"/>
              </a:spcBef>
              <a:buNone/>
            </a:pPr>
            <a:r>
              <a:rPr lang="en-US" sz="2500" b="1" dirty="0"/>
              <a:t>	</a:t>
            </a:r>
            <a:r>
              <a:rPr lang="en-US" sz="2500" dirty="0"/>
              <a:t>The data store the contains all of the </a:t>
            </a:r>
            <a:r>
              <a:rPr lang="en-US" sz="2500" b="1" dirty="0"/>
              <a:t>Customer Files</a:t>
            </a:r>
            <a:r>
              <a:rPr lang="en-US" sz="2500" dirty="0"/>
              <a:t> </a:t>
            </a:r>
          </a:p>
          <a:p>
            <a:pPr marL="0" indent="0">
              <a:buNone/>
            </a:pPr>
            <a:endParaRPr lang="en-US" dirty="0"/>
          </a:p>
        </p:txBody>
      </p:sp>
    </p:spTree>
    <p:extLst>
      <p:ext uri="{BB962C8B-B14F-4D97-AF65-F5344CB8AC3E}">
        <p14:creationId xmlns:p14="http://schemas.microsoft.com/office/powerpoint/2010/main" val="113116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normAutofit/>
          </a:bodyPr>
          <a:lstStyle/>
          <a:p>
            <a:pPr marL="0" indent="0">
              <a:spcBef>
                <a:spcPts val="600"/>
              </a:spcBef>
              <a:buNone/>
            </a:pPr>
            <a:r>
              <a:rPr lang="en-US" b="1" dirty="0"/>
              <a:t>Tenant</a:t>
            </a:r>
            <a:endParaRPr lang="en-US" dirty="0"/>
          </a:p>
          <a:p>
            <a:pPr marL="0" indent="0">
              <a:spcBef>
                <a:spcPts val="600"/>
              </a:spcBef>
              <a:buNone/>
            </a:pPr>
            <a:r>
              <a:rPr lang="en-US" b="1" dirty="0"/>
              <a:t>	</a:t>
            </a:r>
            <a:r>
              <a:rPr lang="en-US" dirty="0"/>
              <a:t>People who are renting property, but do not own</a:t>
            </a:r>
          </a:p>
          <a:p>
            <a:pPr marL="0" indent="0">
              <a:spcBef>
                <a:spcPts val="600"/>
              </a:spcBef>
              <a:buNone/>
            </a:pPr>
            <a:r>
              <a:rPr lang="en-US" b="1" dirty="0"/>
              <a:t>Tenant Information</a:t>
            </a:r>
            <a:endParaRPr lang="en-US" dirty="0"/>
          </a:p>
          <a:p>
            <a:pPr marL="0" indent="0">
              <a:spcBef>
                <a:spcPts val="600"/>
              </a:spcBef>
              <a:buNone/>
            </a:pPr>
            <a:r>
              <a:rPr lang="en-US" b="1" dirty="0"/>
              <a:t>	</a:t>
            </a:r>
            <a:r>
              <a:rPr lang="en-US" dirty="0"/>
              <a:t>Tenant Name</a:t>
            </a:r>
          </a:p>
          <a:p>
            <a:pPr marL="0" indent="0">
              <a:spcBef>
                <a:spcPts val="600"/>
              </a:spcBef>
              <a:buNone/>
            </a:pPr>
            <a:r>
              <a:rPr lang="en-US" dirty="0"/>
              <a:t>	Tenant Address</a:t>
            </a:r>
          </a:p>
          <a:p>
            <a:pPr marL="0" indent="0">
              <a:spcBef>
                <a:spcPts val="600"/>
              </a:spcBef>
              <a:buNone/>
            </a:pPr>
            <a:r>
              <a:rPr lang="en-US" dirty="0"/>
              <a:t>	Tenant e-mail</a:t>
            </a:r>
          </a:p>
          <a:p>
            <a:pPr marL="0" indent="0">
              <a:spcBef>
                <a:spcPts val="600"/>
              </a:spcBef>
              <a:buNone/>
            </a:pPr>
            <a:r>
              <a:rPr lang="en-US" b="1" dirty="0"/>
              <a:t>	Tenant File</a:t>
            </a:r>
            <a:endParaRPr lang="en-US" dirty="0"/>
          </a:p>
          <a:p>
            <a:pPr marL="0" indent="0">
              <a:spcBef>
                <a:spcPts val="600"/>
              </a:spcBef>
              <a:buNone/>
            </a:pPr>
            <a:r>
              <a:rPr lang="en-US" b="1" dirty="0"/>
              <a:t>		Tenant Information</a:t>
            </a:r>
            <a:endParaRPr lang="en-US" dirty="0"/>
          </a:p>
          <a:p>
            <a:pPr marL="0" indent="0">
              <a:spcBef>
                <a:spcPts val="600"/>
              </a:spcBef>
              <a:buNone/>
            </a:pPr>
            <a:r>
              <a:rPr lang="en-US" b="1" dirty="0"/>
              <a:t>Tenant Records</a:t>
            </a:r>
            <a:endParaRPr lang="en-US" dirty="0"/>
          </a:p>
          <a:p>
            <a:pPr marL="0" indent="0">
              <a:spcBef>
                <a:spcPts val="600"/>
              </a:spcBef>
              <a:buNone/>
            </a:pPr>
            <a:r>
              <a:rPr lang="en-US" b="1" dirty="0"/>
              <a:t>	</a:t>
            </a:r>
            <a:r>
              <a:rPr lang="en-US" dirty="0"/>
              <a:t>The data store the contains all of the </a:t>
            </a:r>
            <a:r>
              <a:rPr lang="en-US" b="1" dirty="0"/>
              <a:t>Tenant Files</a:t>
            </a:r>
            <a:endParaRPr lang="en-US" dirty="0"/>
          </a:p>
        </p:txBody>
      </p:sp>
    </p:spTree>
    <p:extLst>
      <p:ext uri="{BB962C8B-B14F-4D97-AF65-F5344CB8AC3E}">
        <p14:creationId xmlns:p14="http://schemas.microsoft.com/office/powerpoint/2010/main" val="1199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endParaRPr lang="en-US" dirty="0"/>
          </a:p>
        </p:txBody>
      </p:sp>
      <p:sp>
        <p:nvSpPr>
          <p:cNvPr id="3" name="Content Placeholder 2"/>
          <p:cNvSpPr>
            <a:spLocks noGrp="1"/>
          </p:cNvSpPr>
          <p:nvPr>
            <p:ph idx="1"/>
          </p:nvPr>
        </p:nvSpPr>
        <p:spPr/>
        <p:txBody>
          <a:bodyPr>
            <a:normAutofit fontScale="92500" lnSpcReduction="10000"/>
          </a:bodyPr>
          <a:lstStyle/>
          <a:p>
            <a:pPr marL="0" indent="0">
              <a:spcBef>
                <a:spcPts val="600"/>
              </a:spcBef>
              <a:buNone/>
            </a:pPr>
            <a:r>
              <a:rPr lang="en-US" b="1" dirty="0"/>
              <a:t>Landlord</a:t>
            </a:r>
            <a:endParaRPr lang="en-US" dirty="0"/>
          </a:p>
          <a:p>
            <a:pPr marL="0" indent="0">
              <a:spcBef>
                <a:spcPts val="600"/>
              </a:spcBef>
              <a:buNone/>
            </a:pPr>
            <a:r>
              <a:rPr lang="en-US" b="1" dirty="0"/>
              <a:t>	</a:t>
            </a:r>
            <a:r>
              <a:rPr lang="en-US" dirty="0"/>
              <a:t>Person who rents properties to Tenants</a:t>
            </a:r>
          </a:p>
          <a:p>
            <a:pPr marL="0" indent="0">
              <a:spcBef>
                <a:spcPts val="600"/>
              </a:spcBef>
              <a:buNone/>
            </a:pPr>
            <a:r>
              <a:rPr lang="en-US" b="1" dirty="0"/>
              <a:t>Landlord Information</a:t>
            </a:r>
            <a:endParaRPr lang="en-US" dirty="0"/>
          </a:p>
          <a:p>
            <a:pPr marL="0" indent="0">
              <a:spcBef>
                <a:spcPts val="600"/>
              </a:spcBef>
              <a:buNone/>
            </a:pPr>
            <a:r>
              <a:rPr lang="en-US" b="1" dirty="0"/>
              <a:t>	</a:t>
            </a:r>
            <a:r>
              <a:rPr lang="en-US" dirty="0"/>
              <a:t>Landlord Name</a:t>
            </a:r>
          </a:p>
          <a:p>
            <a:pPr marL="0" indent="0">
              <a:spcBef>
                <a:spcPts val="600"/>
              </a:spcBef>
              <a:buNone/>
            </a:pPr>
            <a:r>
              <a:rPr lang="en-US" dirty="0"/>
              <a:t>	Landlord address</a:t>
            </a:r>
          </a:p>
          <a:p>
            <a:pPr marL="0" indent="0">
              <a:spcBef>
                <a:spcPts val="600"/>
              </a:spcBef>
              <a:buNone/>
            </a:pPr>
            <a:r>
              <a:rPr lang="en-US" dirty="0"/>
              <a:t>	Landlord Phone Number</a:t>
            </a:r>
          </a:p>
          <a:p>
            <a:pPr marL="0" indent="0">
              <a:spcBef>
                <a:spcPts val="600"/>
              </a:spcBef>
              <a:buNone/>
            </a:pPr>
            <a:r>
              <a:rPr lang="en-US" dirty="0"/>
              <a:t>	Landlord e-mail address</a:t>
            </a:r>
          </a:p>
          <a:p>
            <a:pPr marL="0" indent="0">
              <a:spcBef>
                <a:spcPts val="600"/>
              </a:spcBef>
              <a:buNone/>
            </a:pPr>
            <a:r>
              <a:rPr lang="en-US" dirty="0"/>
              <a:t>	Landlord bank account check routing number</a:t>
            </a:r>
          </a:p>
          <a:p>
            <a:pPr marL="0" indent="0">
              <a:spcBef>
                <a:spcPts val="600"/>
              </a:spcBef>
              <a:buNone/>
            </a:pPr>
            <a:r>
              <a:rPr lang="en-US" b="1" dirty="0"/>
              <a:t>Landlord File</a:t>
            </a:r>
            <a:endParaRPr lang="en-US" dirty="0"/>
          </a:p>
          <a:p>
            <a:pPr marL="0" indent="0">
              <a:spcBef>
                <a:spcPts val="600"/>
              </a:spcBef>
              <a:buNone/>
            </a:pPr>
            <a:r>
              <a:rPr lang="en-US" b="1" dirty="0"/>
              <a:t>	Landlord information</a:t>
            </a:r>
            <a:endParaRPr lang="en-US" dirty="0"/>
          </a:p>
          <a:p>
            <a:pPr marL="0" indent="0">
              <a:spcBef>
                <a:spcPts val="600"/>
              </a:spcBef>
              <a:buNone/>
            </a:pPr>
            <a:r>
              <a:rPr lang="en-US" b="1" dirty="0"/>
              <a:t>Landlord Records</a:t>
            </a:r>
            <a:endParaRPr lang="en-US" dirty="0"/>
          </a:p>
          <a:p>
            <a:pPr marL="0" indent="0">
              <a:spcBef>
                <a:spcPts val="600"/>
              </a:spcBef>
              <a:buNone/>
            </a:pPr>
            <a:r>
              <a:rPr lang="en-US" b="1" dirty="0"/>
              <a:t>	</a:t>
            </a:r>
            <a:r>
              <a:rPr lang="en-US" dirty="0"/>
              <a:t>The data store the contains all of </a:t>
            </a:r>
            <a:r>
              <a:rPr lang="en-US" b="1" dirty="0"/>
              <a:t>Landlord Files</a:t>
            </a:r>
            <a:r>
              <a:rPr lang="en-US" dirty="0"/>
              <a:t> </a:t>
            </a:r>
          </a:p>
          <a:p>
            <a:pPr marL="0" indent="0">
              <a:spcBef>
                <a:spcPts val="600"/>
              </a:spcBef>
              <a:buNone/>
            </a:pPr>
            <a:endParaRPr lang="en-US" dirty="0"/>
          </a:p>
        </p:txBody>
      </p:sp>
    </p:spTree>
    <p:extLst>
      <p:ext uri="{BB962C8B-B14F-4D97-AF65-F5344CB8AC3E}">
        <p14:creationId xmlns:p14="http://schemas.microsoft.com/office/powerpoint/2010/main" val="177479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a:t>
            </a:r>
          </a:p>
        </p:txBody>
      </p:sp>
      <p:sp>
        <p:nvSpPr>
          <p:cNvPr id="3" name="Content Placeholder 2"/>
          <p:cNvSpPr>
            <a:spLocks noGrp="1"/>
          </p:cNvSpPr>
          <p:nvPr>
            <p:ph idx="1"/>
          </p:nvPr>
        </p:nvSpPr>
        <p:spPr/>
        <p:txBody>
          <a:bodyPr/>
          <a:lstStyle/>
          <a:p>
            <a:pPr marL="0" indent="0">
              <a:spcBef>
                <a:spcPts val="600"/>
              </a:spcBef>
              <a:buNone/>
            </a:pPr>
            <a:r>
              <a:rPr lang="en-US" b="1" dirty="0"/>
              <a:t>Contractor information</a:t>
            </a:r>
            <a:endParaRPr lang="en-US" dirty="0"/>
          </a:p>
          <a:p>
            <a:pPr marL="0" indent="0">
              <a:spcBef>
                <a:spcPts val="600"/>
              </a:spcBef>
              <a:buNone/>
            </a:pPr>
            <a:r>
              <a:rPr lang="en-US" b="1" dirty="0"/>
              <a:t>	</a:t>
            </a:r>
            <a:r>
              <a:rPr lang="en-US" dirty="0"/>
              <a:t>Contractor Name</a:t>
            </a:r>
          </a:p>
          <a:p>
            <a:pPr marL="0" indent="0">
              <a:spcBef>
                <a:spcPts val="600"/>
              </a:spcBef>
              <a:buNone/>
            </a:pPr>
            <a:r>
              <a:rPr lang="en-US" dirty="0"/>
              <a:t>	Contractor address</a:t>
            </a:r>
          </a:p>
          <a:p>
            <a:pPr marL="0" indent="0">
              <a:spcBef>
                <a:spcPts val="600"/>
              </a:spcBef>
              <a:buNone/>
            </a:pPr>
            <a:r>
              <a:rPr lang="en-US" dirty="0"/>
              <a:t>	Contractor e-mail</a:t>
            </a:r>
          </a:p>
          <a:p>
            <a:pPr marL="0" indent="0">
              <a:spcBef>
                <a:spcPts val="600"/>
              </a:spcBef>
              <a:buNone/>
            </a:pPr>
            <a:r>
              <a:rPr lang="en-US" dirty="0"/>
              <a:t>	Contractor Phone Number</a:t>
            </a:r>
            <a:endParaRPr lang="en-US" dirty="0"/>
          </a:p>
        </p:txBody>
      </p:sp>
    </p:spTree>
    <p:extLst>
      <p:ext uri="{BB962C8B-B14F-4D97-AF65-F5344CB8AC3E}">
        <p14:creationId xmlns:p14="http://schemas.microsoft.com/office/powerpoint/2010/main" val="391783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7316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Customer</a:t>
            </a:r>
          </a:p>
        </p:txBody>
      </p:sp>
      <p:sp>
        <p:nvSpPr>
          <p:cNvPr id="3" name="Content Placeholder 2"/>
          <p:cNvSpPr>
            <a:spLocks noGrp="1"/>
          </p:cNvSpPr>
          <p:nvPr>
            <p:ph idx="1"/>
          </p:nvPr>
        </p:nvSpPr>
        <p:spPr/>
        <p:txBody>
          <a:bodyPr/>
          <a:lstStyle/>
          <a:p>
            <a:r>
              <a:rPr lang="en-US" dirty="0"/>
              <a:t>A Customer will contact HSH to ask for an appointment on current properties, make an offer for a current property, withdraw an offer for a current property, and buy the property.  When a customer comes to make an appointment for either a property that has a vendor or one that does not, their information is collect and stored in a Customer file in the Customer Records.  For appointments that need a vendor, an HSH representative will check the Vendor file associated with the property file for the times they have listed as being available to give tours of the property. For empty properties the Customer will suggest a time within HSH business hours and an HSH representative will give the tour of the property</a:t>
            </a:r>
          </a:p>
          <a:p>
            <a:endParaRPr lang="en-US" dirty="0"/>
          </a:p>
        </p:txBody>
      </p:sp>
    </p:spTree>
    <p:extLst>
      <p:ext uri="{BB962C8B-B14F-4D97-AF65-F5344CB8AC3E}">
        <p14:creationId xmlns:p14="http://schemas.microsoft.com/office/powerpoint/2010/main" val="389675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679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9168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7475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30832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83687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358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594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5940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9464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11502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39AFE29C-5BDA-42CB-9020-E960931A8E20}" vid="{6EE91DE2-A888-472A-92BA-F2E5BD5D46A2}"/>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30C5B9-1E5F-4356-968E-2FC64955BFF3}">
  <ds:schemaRefs>
    <ds:schemaRef ds:uri="http://purl.org/dc/dcmitype/"/>
    <ds:schemaRef ds:uri="http://schemas.microsoft.com/office/2006/metadata/properties"/>
    <ds:schemaRef ds:uri="http://purl.org/dc/terms/"/>
    <ds:schemaRef ds:uri="http://purl.org/dc/elements/1.1/"/>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40262f94-9f35-4ac3-9a90-690165a166b7"/>
    <ds:schemaRef ds:uri="a4f35948-e619-41b3-aa29-22878b09cfd2"/>
  </ds:schemaRefs>
</ds:datastoreItem>
</file>

<file path=customXml/itemProps2.xml><?xml version="1.0" encoding="utf-8"?>
<ds:datastoreItem xmlns:ds="http://schemas.openxmlformats.org/officeDocument/2006/customXml" ds:itemID="{2E6DFB71-5650-4E53-8134-FCF33ECDD3D1}">
  <ds:schemaRefs>
    <ds:schemaRef ds:uri="http://schemas.microsoft.com/sharepoint/v3/contenttype/forms"/>
  </ds:schemaRefs>
</ds:datastoreItem>
</file>

<file path=customXml/itemProps3.xml><?xml version="1.0" encoding="utf-8"?>
<ds:datastoreItem xmlns:ds="http://schemas.openxmlformats.org/officeDocument/2006/customXml" ds:itemID="{8DD6EEDF-527A-4587-A446-F1DE3EAF9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557</TotalTime>
  <Words>2251</Words>
  <Application>Microsoft Office PowerPoint</Application>
  <PresentationFormat>Widescreen</PresentationFormat>
  <Paragraphs>386</Paragraphs>
  <Slides>110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110</vt:i4>
      </vt:variant>
    </vt:vector>
  </HeadingPairs>
  <TitlesOfParts>
    <vt:vector size="113" baseType="lpstr">
      <vt:lpstr>Arial</vt:lpstr>
      <vt:lpstr>Calibri</vt:lpstr>
      <vt:lpstr>Wireframe Building 16x9</vt:lpstr>
      <vt:lpstr>Home Sweet Home</vt:lpstr>
      <vt:lpstr>About Home Sweet Home</vt:lpstr>
      <vt:lpstr>Home sweet Home Class diagram</vt:lpstr>
      <vt:lpstr>PowerPoint Presentation</vt:lpstr>
      <vt:lpstr>About Manager</vt:lpstr>
      <vt:lpstr>Manager Card</vt:lpstr>
      <vt:lpstr>About vendor</vt:lpstr>
      <vt:lpstr>Vendor Card</vt:lpstr>
      <vt:lpstr>About Customer</vt:lpstr>
      <vt:lpstr>Customer card</vt:lpstr>
      <vt:lpstr>About property File</vt:lpstr>
      <vt:lpstr>Property Card</vt:lpstr>
      <vt:lpstr>About harry signs ltd</vt:lpstr>
      <vt:lpstr>Harry Signs Ltd Card</vt:lpstr>
      <vt:lpstr>About local paper</vt:lpstr>
      <vt:lpstr>Local Paper Card</vt:lpstr>
      <vt:lpstr>About tenant</vt:lpstr>
      <vt:lpstr>Tenant Card</vt:lpstr>
      <vt:lpstr>About landlord</vt:lpstr>
      <vt:lpstr>Landlord Card</vt:lpstr>
      <vt:lpstr>About contractor</vt:lpstr>
      <vt:lpstr>Contractor card</vt:lpstr>
      <vt:lpstr>Home sweet home use case diagram</vt:lpstr>
      <vt:lpstr>Use case Diagram brief summary</vt:lpstr>
      <vt:lpstr>Create Property Overview</vt:lpstr>
      <vt:lpstr>Create Property Case</vt:lpstr>
      <vt:lpstr>Create Property Sequence Diagram</vt:lpstr>
      <vt:lpstr>Create Property Test plan</vt:lpstr>
      <vt:lpstr>Vendor Withdraw overview</vt:lpstr>
      <vt:lpstr>Vendor withdraw case</vt:lpstr>
      <vt:lpstr>Vendor withdraw sequence diagram</vt:lpstr>
      <vt:lpstr>Vendor withdraw test plan</vt:lpstr>
      <vt:lpstr>Vendor appointment overview</vt:lpstr>
      <vt:lpstr>Vendor appointment case</vt:lpstr>
      <vt:lpstr>Vendor appointment sequence diagram</vt:lpstr>
      <vt:lpstr>Vendor appointment test plan</vt:lpstr>
      <vt:lpstr>Empty appointment overview</vt:lpstr>
      <vt:lpstr>Empty appointment case</vt:lpstr>
      <vt:lpstr>Empty appointment sequence diagram</vt:lpstr>
      <vt:lpstr>Empty appointment test plan</vt:lpstr>
      <vt:lpstr>Property check overview</vt:lpstr>
      <vt:lpstr>PROPERTY CHECK CASE</vt:lpstr>
      <vt:lpstr>PROPERTY CHECK SEQUENCE DIAGRAM</vt:lpstr>
      <vt:lpstr>PROPERTY CHECK TEST plan 1</vt:lpstr>
      <vt:lpstr>PROPERTY CHECK TEST plan 2</vt:lpstr>
      <vt:lpstr>PROPERTY CHECK TEST plan 3</vt:lpstr>
      <vt:lpstr>PROPERTY CHECK TEST plan 4</vt:lpstr>
      <vt:lpstr>Advertisement overview</vt:lpstr>
      <vt:lpstr>Advertisement Case</vt:lpstr>
      <vt:lpstr>Advertisement Sequence Diagram</vt:lpstr>
      <vt:lpstr>Advertisement Test Plan</vt:lpstr>
      <vt:lpstr>Mailing list overview</vt:lpstr>
      <vt:lpstr>MAILING LIST CASE</vt:lpstr>
      <vt:lpstr>MAILING LIST SEQUENCE DIAGRAM</vt:lpstr>
      <vt:lpstr>Mailing list test plan</vt:lpstr>
      <vt:lpstr>Offer overview</vt:lpstr>
      <vt:lpstr>OFFER CASE</vt:lpstr>
      <vt:lpstr>OFFER SEQUENCE DIAGRAM</vt:lpstr>
      <vt:lpstr>OFFER TEST plan</vt:lpstr>
      <vt:lpstr>Offer withdraw overview</vt:lpstr>
      <vt:lpstr>OFFER WITHDRAW CASE</vt:lpstr>
      <vt:lpstr>OFFER WITHDRAW SEQUENCE DIAGRAM</vt:lpstr>
      <vt:lpstr>OFFER Withdraw TEST plan</vt:lpstr>
      <vt:lpstr>Sold overview</vt:lpstr>
      <vt:lpstr>Sold case</vt:lpstr>
      <vt:lpstr>Sold sequence diagram</vt:lpstr>
      <vt:lpstr>Sold test plan</vt:lpstr>
      <vt:lpstr>Letting overview</vt:lpstr>
      <vt:lpstr>Letting case</vt:lpstr>
      <vt:lpstr>Letting sequence diagram</vt:lpstr>
      <vt:lpstr>Letting test plan</vt:lpstr>
      <vt:lpstr>Maintain property overview</vt:lpstr>
      <vt:lpstr>MAINTAIN PROPERTY CASE</vt:lpstr>
      <vt:lpstr>MAINTAIN PROPERTY SEQUENCE DIAGRAM</vt:lpstr>
      <vt:lpstr>maintain PROPERTY TEST plan</vt:lpstr>
      <vt:lpstr>Terminology</vt:lpstr>
      <vt:lpstr>Terminology cont.</vt:lpstr>
      <vt:lpstr>Terminology cont.</vt:lpstr>
      <vt:lpstr>Terminology cont.</vt:lpstr>
      <vt:lpstr>Terminology cont.</vt:lpstr>
      <vt:lpstr>Terminology cont.</vt:lpstr>
      <vt:lpstr>Terminology cont.</vt:lpstr>
      <vt:lpstr>Terminology cont.</vt:lpstr>
      <vt:lpstr>Terminology cont.</vt:lpstr>
      <vt:lpstr>Terminology cont.</vt:lpstr>
      <vt:lpstr>Terminology cont.</vt:lpstr>
      <vt:lpstr>Terminology cont.</vt:lpstr>
      <vt:lpstr>Terminology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Sweet Home</dc:title>
  <dc:creator>Jonathan Dowe</dc:creator>
  <cp:lastModifiedBy>Jonathan Dowe</cp:lastModifiedBy>
  <cp:revision>21</cp:revision>
  <dcterms:created xsi:type="dcterms:W3CDTF">2017-03-23T12:56:31Z</dcterms:created>
  <dcterms:modified xsi:type="dcterms:W3CDTF">2017-03-23T22:14:06Z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